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405" r:id="rId4"/>
    <p:sldId id="404" r:id="rId5"/>
    <p:sldId id="258" r:id="rId6"/>
    <p:sldId id="259" r:id="rId7"/>
    <p:sldId id="260" r:id="rId8"/>
    <p:sldId id="297" r:id="rId9"/>
    <p:sldId id="298" r:id="rId10"/>
    <p:sldId id="263" r:id="rId11"/>
    <p:sldId id="262" r:id="rId12"/>
    <p:sldId id="299" r:id="rId13"/>
    <p:sldId id="265" r:id="rId14"/>
    <p:sldId id="266" r:id="rId15"/>
    <p:sldId id="300" r:id="rId16"/>
    <p:sldId id="268" r:id="rId17"/>
    <p:sldId id="269" r:id="rId18"/>
    <p:sldId id="302" r:id="rId19"/>
    <p:sldId id="303" r:id="rId20"/>
    <p:sldId id="305" r:id="rId21"/>
    <p:sldId id="306" r:id="rId22"/>
    <p:sldId id="378" r:id="rId23"/>
    <p:sldId id="366" r:id="rId24"/>
    <p:sldId id="308" r:id="rId25"/>
    <p:sldId id="310" r:id="rId26"/>
    <p:sldId id="309" r:id="rId27"/>
    <p:sldId id="408" r:id="rId28"/>
    <p:sldId id="312" r:id="rId29"/>
    <p:sldId id="313" r:id="rId30"/>
    <p:sldId id="317" r:id="rId31"/>
    <p:sldId id="318" r:id="rId32"/>
    <p:sldId id="319" r:id="rId33"/>
    <p:sldId id="409" r:id="rId34"/>
    <p:sldId id="410" r:id="rId35"/>
    <p:sldId id="323" r:id="rId36"/>
    <p:sldId id="324" r:id="rId37"/>
    <p:sldId id="325" r:id="rId38"/>
    <p:sldId id="328" r:id="rId39"/>
    <p:sldId id="351" r:id="rId40"/>
    <p:sldId id="353" r:id="rId41"/>
    <p:sldId id="354" r:id="rId42"/>
    <p:sldId id="355" r:id="rId43"/>
    <p:sldId id="356" r:id="rId44"/>
    <p:sldId id="357" r:id="rId45"/>
    <p:sldId id="358" r:id="rId46"/>
    <p:sldId id="360" r:id="rId47"/>
    <p:sldId id="326" r:id="rId48"/>
    <p:sldId id="336" r:id="rId49"/>
    <p:sldId id="339" r:id="rId50"/>
    <p:sldId id="338" r:id="rId51"/>
    <p:sldId id="337" r:id="rId52"/>
    <p:sldId id="327" r:id="rId53"/>
    <p:sldId id="286" r:id="rId54"/>
    <p:sldId id="329" r:id="rId55"/>
    <p:sldId id="289" r:id="rId56"/>
    <p:sldId id="361" r:id="rId57"/>
    <p:sldId id="385" r:id="rId58"/>
    <p:sldId id="388" r:id="rId59"/>
    <p:sldId id="370" r:id="rId60"/>
    <p:sldId id="371" r:id="rId61"/>
    <p:sldId id="374" r:id="rId62"/>
    <p:sldId id="411" r:id="rId63"/>
    <p:sldId id="412" r:id="rId64"/>
    <p:sldId id="387" r:id="rId65"/>
    <p:sldId id="413" r:id="rId66"/>
    <p:sldId id="330" r:id="rId67"/>
    <p:sldId id="332" r:id="rId68"/>
    <p:sldId id="331" r:id="rId69"/>
    <p:sldId id="406" r:id="rId70"/>
    <p:sldId id="391" r:id="rId71"/>
    <p:sldId id="373" r:id="rId72"/>
    <p:sldId id="402" r:id="rId73"/>
    <p:sldId id="375" r:id="rId74"/>
    <p:sldId id="392" r:id="rId75"/>
    <p:sldId id="393" r:id="rId76"/>
    <p:sldId id="394" r:id="rId77"/>
    <p:sldId id="395" r:id="rId78"/>
    <p:sldId id="376" r:id="rId79"/>
    <p:sldId id="384" r:id="rId80"/>
    <p:sldId id="397" r:id="rId81"/>
    <p:sldId id="398" r:id="rId82"/>
    <p:sldId id="399" r:id="rId83"/>
    <p:sldId id="362" r:id="rId84"/>
    <p:sldId id="364" r:id="rId85"/>
    <p:sldId id="365" r:id="rId86"/>
    <p:sldId id="363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2B2B2B"/>
    <a:srgbClr val="10253F"/>
    <a:srgbClr val="397674"/>
    <a:srgbClr val="59BBB7"/>
    <a:srgbClr val="42190A"/>
    <a:srgbClr val="8E71A6"/>
    <a:srgbClr val="2D4174"/>
    <a:srgbClr val="A8BDF3"/>
    <a:srgbClr val="B35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93" autoAdjust="0"/>
  </p:normalViewPr>
  <p:slideViewPr>
    <p:cSldViewPr snapToGrid="0" snapToObjects="1">
      <p:cViewPr varScale="1">
        <p:scale>
          <a:sx n="103" d="100"/>
          <a:sy n="103" d="100"/>
        </p:scale>
        <p:origin x="-87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2010 -&gt;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1B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cars/world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@ &gt; 240mm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China growth at 27.5 year/year,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China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1B = 2B total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120mm barrels/day (up from 87mm)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 $100/barrel = 12B per day.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1% reduction =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$120 MM per day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to mention the environmental impact. 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6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Available</a:t>
            </a:r>
            <a:r>
              <a:rPr lang="en-US" baseline="0" dirty="0" smtClean="0"/>
              <a:t> in every car sold in the US since 1996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Most other major auto markets have a version of OBD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Provides stats like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RPM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Speed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Mas Airflow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 01</a:t>
            </a:r>
          </a:p>
          <a:p>
            <a:r>
              <a:rPr lang="en-US" dirty="0" smtClean="0"/>
              <a:t>PID</a:t>
            </a:r>
            <a:r>
              <a:rPr lang="en-US" baseline="0" dirty="0" smtClean="0"/>
              <a:t> 0D = Speed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Yellow is the request</a:t>
            </a:r>
          </a:p>
          <a:p>
            <a:r>
              <a:rPr lang="en-US" baseline="0" dirty="0" smtClean="0"/>
              <a:t>Blue is the full response</a:t>
            </a:r>
          </a:p>
          <a:p>
            <a:r>
              <a:rPr lang="en-US" baseline="0" dirty="0" smtClean="0"/>
              <a:t>The orange is the echo of the request and the value in hex.</a:t>
            </a:r>
          </a:p>
          <a:p>
            <a:endParaRPr lang="en-US" baseline="0" dirty="0" smtClean="0"/>
          </a:p>
          <a:p>
            <a:r>
              <a:rPr lang="en-US" baseline="0" dirty="0" smtClean="0"/>
              <a:t>0x30 = 48 km/h = 30 mph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35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Go over story about this is version 1…reverse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57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Bluetooth</a:t>
            </a:r>
            <a:r>
              <a:rPr lang="en-US" baseline="0" dirty="0" smtClean="0"/>
              <a:t> to the dongle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Cellular to our server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Also enriches the data with GPS and acceleration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</a:t>
            </a:r>
            <a:r>
              <a:rPr lang="en-US" baseline="0" dirty="0" err="1" smtClean="0"/>
              <a:t>Herbie</a:t>
            </a:r>
            <a:r>
              <a:rPr lang="en-US" baseline="0" dirty="0" smtClean="0"/>
              <a:t>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3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the server icon this time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0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Transformer: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47</a:t>
            </a:r>
            <a:r>
              <a:rPr lang="en-US" baseline="0" dirty="0" smtClean="0"/>
              <a:t> lines of java code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16 lines of XML</a:t>
            </a:r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File</a:t>
            </a:r>
            <a:r>
              <a:rPr lang="en-US" baseline="0" dirty="0" smtClean="0"/>
              <a:t> system can be local, network, </a:t>
            </a:r>
            <a:r>
              <a:rPr lang="en-US" baseline="0" dirty="0" err="1" smtClean="0"/>
              <a:t>hdfs</a:t>
            </a:r>
            <a:r>
              <a:rPr lang="en-US" baseline="0" dirty="0" smtClean="0"/>
              <a:t>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4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</a:t>
            </a:r>
            <a:r>
              <a:rPr lang="en-US" baseline="0" dirty="0" smtClean="0"/>
              <a:t> on journey and driving behavior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2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</a:t>
            </a:r>
            <a:r>
              <a:rPr lang="en-US" baseline="0" dirty="0" smtClean="0"/>
              <a:t> on journey and driving behavior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2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</a:t>
            </a:r>
            <a:r>
              <a:rPr lang="en-US" baseline="0" dirty="0" smtClean="0"/>
              <a:t> on journey and driving behavior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2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</a:t>
            </a:r>
            <a:r>
              <a:rPr lang="en-US" baseline="0" dirty="0" smtClean="0"/>
              <a:t> on journey and driving behavior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2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</a:t>
            </a:r>
            <a:r>
              <a:rPr lang="en-US" baseline="0" dirty="0" smtClean="0"/>
              <a:t> on journey and driving behavior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2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</a:t>
            </a:r>
            <a:r>
              <a:rPr lang="en-US" baseline="0" dirty="0" smtClean="0"/>
              <a:t> on journey and driving behavior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2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</a:t>
            </a:r>
            <a:r>
              <a:rPr lang="en-US" baseline="0" dirty="0" err="1" smtClean="0"/>
              <a:t>Herbie</a:t>
            </a:r>
            <a:r>
              <a:rPr lang="en-US" baseline="0" dirty="0" smtClean="0"/>
              <a:t>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35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ask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73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REST service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57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300,000 clients (cars in our</a:t>
            </a:r>
            <a:r>
              <a:rPr lang="en-US" baseline="0" dirty="0" smtClean="0"/>
              <a:t> </a:t>
            </a:r>
            <a:r>
              <a:rPr lang="en-US" dirty="0" smtClean="0"/>
              <a:t>use case)?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0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messages per second per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7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messages per second per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7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messages per second per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7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47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difference than the impact of </a:t>
            </a:r>
            <a:r>
              <a:rPr lang="en-US" dirty="0" err="1" smtClean="0"/>
              <a:t>gzip</a:t>
            </a:r>
            <a:r>
              <a:rPr lang="en-US" dirty="0" smtClean="0"/>
              <a:t> on web pages.  Smaller</a:t>
            </a:r>
            <a:r>
              <a:rPr lang="en-US" baseline="0" dirty="0" smtClean="0"/>
              <a:t> packets = faster network 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0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4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this talk came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83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47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47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Lack</a:t>
            </a:r>
            <a:r>
              <a:rPr lang="en-US" baseline="0" dirty="0" smtClean="0"/>
              <a:t> of consumable APIs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OBD is a good example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Each car implements their own subset of the standard</a:t>
            </a:r>
          </a:p>
          <a:p>
            <a:pPr marL="1543050" lvl="3" indent="-171450">
              <a:buFont typeface="Arial"/>
              <a:buChar char="•"/>
            </a:pPr>
            <a:r>
              <a:rPr lang="en-US" baseline="0" dirty="0" smtClean="0"/>
              <a:t>Couldn’t get VINs off some cars</a:t>
            </a:r>
          </a:p>
          <a:p>
            <a:pPr marL="1543050" lvl="3" indent="-171450">
              <a:buFont typeface="Arial"/>
              <a:buChar char="•"/>
            </a:pPr>
            <a:r>
              <a:rPr lang="en-US" baseline="0" dirty="0" smtClean="0"/>
              <a:t>Other PIDs hit or miss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Each dongle exposes underlying standard differently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2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Most “things” that want to be connected don’t have their own internet access so some other device (typically a phone) is required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Different dongles used different interfaces (</a:t>
            </a:r>
            <a:r>
              <a:rPr lang="en-US" dirty="0" err="1" smtClean="0"/>
              <a:t>bluetooth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) and not all worked with all 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23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messages per second per client?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Definition of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 example of Pivotal Vision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Ingestion of fast data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a large number of clients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provide real time analytics with a 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8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Ingestion of fast data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From a</a:t>
            </a:r>
            <a:r>
              <a:rPr lang="en-US" baseline="0" dirty="0" smtClean="0"/>
              <a:t> large number of clients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provide real time analytics with a 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Spring XD for ingestion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PHD/File based storage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 smtClean="0"/>
              <a:t>Gemfire</a:t>
            </a:r>
            <a:r>
              <a:rPr lang="en-US" dirty="0" smtClean="0"/>
              <a:t> for “data</a:t>
            </a:r>
            <a:r>
              <a:rPr lang="en-US" baseline="0" dirty="0" smtClean="0"/>
              <a:t> cache”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HTML based dashboard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10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It’s not about a connected fridge (2011 Samsung</a:t>
            </a:r>
            <a:r>
              <a:rPr lang="en-US" baseline="0" dirty="0" smtClean="0"/>
              <a:t> introduced a tweeting fridge)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It’s about operational efficiencies…big and small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Nest on the consumer</a:t>
            </a:r>
            <a:r>
              <a:rPr lang="en-US" baseline="0" dirty="0" smtClean="0"/>
              <a:t> side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GE on the </a:t>
            </a:r>
            <a:r>
              <a:rPr lang="en-US" baseline="0" smtClean="0"/>
              <a:t>commercial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Currently 1 billion cars worldwide</a:t>
            </a:r>
          </a:p>
          <a:p>
            <a:r>
              <a:rPr lang="en-US" dirty="0" smtClean="0"/>
              <a:t>2</a:t>
            </a:r>
            <a:r>
              <a:rPr lang="en-US" baseline="0" dirty="0" smtClean="0"/>
              <a:t> billion by 2035</a:t>
            </a:r>
          </a:p>
          <a:p>
            <a:r>
              <a:rPr lang="en-US" baseline="0" dirty="0" smtClean="0"/>
              <a:t>2 billion cars = 120 million barrels of </a:t>
            </a:r>
            <a:r>
              <a:rPr lang="en-US" baseline="0" dirty="0" err="1" smtClean="0"/>
              <a:t>cude</a:t>
            </a:r>
            <a:r>
              <a:rPr lang="en-US" baseline="0" dirty="0" smtClean="0"/>
              <a:t> oil a day which =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$12 billion dollars a day in oil (Around the entire GDP of Albania)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51.6 million metric</a:t>
            </a:r>
            <a:r>
              <a:rPr lang="en-US" baseline="0" dirty="0" smtClean="0"/>
              <a:t> tons of CO2 per day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Removing 1% of that would be like Russia (the 4</a:t>
            </a:r>
            <a:r>
              <a:rPr lang="en-US" baseline="30000" dirty="0" smtClean="0"/>
              <a:t>th</a:t>
            </a:r>
            <a:r>
              <a:rPr lang="en-US" baseline="0" dirty="0" smtClean="0"/>
              <a:t> heaviest polluter) not producing a single pound of carbon for a year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www.cbsnews.com</a:t>
            </a:r>
            <a:r>
              <a:rPr lang="en-US" dirty="0" smtClean="0"/>
              <a:t>/news/carbon-dioxide-emissions-rise-to-24-million-pounds-per-second/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Basic numbers for a “southwest like” situation: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314 Boeing 737’s in fleet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Each one has two CFM56 engines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Each engine requires to be pulled off</a:t>
            </a:r>
            <a:r>
              <a:rPr lang="en-US" baseline="0" dirty="0" smtClean="0"/>
              <a:t> for an overhaul about ever 15-20k flight hours (every 5-7 years).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Each overhaul costs around 1 million dollars including about 1,500 man hours of work.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Total number of overhauls needed per period (6 years) is 628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Reduce that by 1% means 6 million dollars savings per </a:t>
            </a:r>
            <a:r>
              <a:rPr lang="en-US" baseline="0" dirty="0" err="1" smtClean="0"/>
              <a:t>cyclke</a:t>
            </a:r>
            <a:r>
              <a:rPr lang="en-US" baseline="0" dirty="0" smtClean="0"/>
              <a:t> or about a million dollars a year.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Sources: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Southwest: http://</a:t>
            </a:r>
            <a:r>
              <a:rPr lang="en-US" baseline="0" dirty="0" err="1" smtClean="0"/>
              <a:t>swamedia.com</a:t>
            </a:r>
            <a:r>
              <a:rPr lang="en-US" baseline="0" dirty="0" smtClean="0"/>
              <a:t>/channels/Corporate-Fact-Sheet/pages/</a:t>
            </a:r>
            <a:r>
              <a:rPr lang="en-US" baseline="0" dirty="0" err="1" smtClean="0"/>
              <a:t>corporate-fact-sheet#fleet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Engine information: http://</a:t>
            </a:r>
            <a:r>
              <a:rPr lang="en-US" baseline="0" dirty="0" err="1" smtClean="0"/>
              <a:t>www.aircraft-commerce.com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sample_articles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sample_articles</a:t>
            </a:r>
            <a:r>
              <a:rPr lang="en-US" baseline="0" dirty="0" smtClean="0"/>
              <a:t>/maintenance_engineering_1_sample.pdf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177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1" Type="http://schemas.microsoft.com/office/2007/relationships/hdphoto" Target="../media/hdphoto15.wdp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microsoft.com/office/2007/relationships/hdphoto" Target="../media/hdphoto13.wdp"/><Relationship Id="rId5" Type="http://schemas.openxmlformats.org/officeDocument/2006/relationships/image" Target="../media/image26.png"/><Relationship Id="rId6" Type="http://schemas.microsoft.com/office/2007/relationships/hdphoto" Target="../media/hdphoto14.wdp"/><Relationship Id="rId7" Type="http://schemas.openxmlformats.org/officeDocument/2006/relationships/image" Target="../media/image27.png"/><Relationship Id="rId8" Type="http://schemas.openxmlformats.org/officeDocument/2006/relationships/image" Target="../media/image5.png"/><Relationship Id="rId9" Type="http://schemas.microsoft.com/office/2007/relationships/hdphoto" Target="../media/hdphoto10.wdp"/><Relationship Id="rId10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1.png"/><Relationship Id="rId5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32.png"/><Relationship Id="rId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33.png"/><Relationship Id="rId6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5.wdp"/><Relationship Id="rId5" Type="http://schemas.microsoft.com/office/2007/relationships/hdphoto" Target="../media/hdphoto17.wdp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1" Type="http://schemas.microsoft.com/office/2007/relationships/hdphoto" Target="../media/hdphoto15.wdp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microsoft.com/office/2007/relationships/hdphoto" Target="../media/hdphoto19.wdp"/><Relationship Id="rId5" Type="http://schemas.openxmlformats.org/officeDocument/2006/relationships/image" Target="../media/image26.png"/><Relationship Id="rId6" Type="http://schemas.microsoft.com/office/2007/relationships/hdphoto" Target="../media/hdphoto20.wdp"/><Relationship Id="rId7" Type="http://schemas.openxmlformats.org/officeDocument/2006/relationships/image" Target="../media/image27.png"/><Relationship Id="rId8" Type="http://schemas.openxmlformats.org/officeDocument/2006/relationships/image" Target="../media/image5.png"/><Relationship Id="rId9" Type="http://schemas.microsoft.com/office/2007/relationships/hdphoto" Target="../media/hdphoto1.wdp"/><Relationship Id="rId10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6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4.wdp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1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microsoft.com/office/2007/relationships/hdphoto" Target="../media/hdphoto21.wdp"/><Relationship Id="rId14" Type="http://schemas.openxmlformats.org/officeDocument/2006/relationships/image" Target="../media/image5.png"/><Relationship Id="rId15" Type="http://schemas.microsoft.com/office/2007/relationships/hdphoto" Target="../media/hdphoto2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microsoft.com/office/2007/relationships/hdphoto" Target="../media/hdphoto22.wdp"/><Relationship Id="rId8" Type="http://schemas.openxmlformats.org/officeDocument/2006/relationships/image" Target="../media/image55.png"/><Relationship Id="rId9" Type="http://schemas.microsoft.com/office/2007/relationships/hdphoto" Target="../media/hdphoto23.wdp"/><Relationship Id="rId10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9.png"/><Relationship Id="rId5" Type="http://schemas.microsoft.com/office/2007/relationships/hdphoto" Target="../media/hdphoto2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60.png"/><Relationship Id="rId5" Type="http://schemas.microsoft.com/office/2007/relationships/hdphoto" Target="../media/hdphoto26.wdp"/><Relationship Id="rId6" Type="http://schemas.openxmlformats.org/officeDocument/2006/relationships/image" Target="../media/image61.png"/><Relationship Id="rId7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62.png"/><Relationship Id="rId5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microsoft.com/office/2007/relationships/hdphoto" Target="../media/hdphoto15.wdp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microsoft.com/office/2007/relationships/hdphoto" Target="../media/hdphoto28.wdp"/><Relationship Id="rId6" Type="http://schemas.openxmlformats.org/officeDocument/2006/relationships/image" Target="../media/image26.png"/><Relationship Id="rId7" Type="http://schemas.microsoft.com/office/2007/relationships/hdphoto" Target="../media/hdphoto29.wdp"/><Relationship Id="rId8" Type="http://schemas.openxmlformats.org/officeDocument/2006/relationships/image" Target="../media/image27.png"/><Relationship Id="rId9" Type="http://schemas.openxmlformats.org/officeDocument/2006/relationships/image" Target="../media/image5.png"/><Relationship Id="rId10" Type="http://schemas.microsoft.com/office/2007/relationships/hdphoto" Target="../media/hdphoto10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6" Type="http://schemas.openxmlformats.org/officeDocument/2006/relationships/image" Target="../media/image5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5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6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6.png"/><Relationship Id="rId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1.png"/><Relationship Id="rId6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3.wdp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3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6.wdp"/><Relationship Id="rId5" Type="http://schemas.openxmlformats.org/officeDocument/2006/relationships/image" Target="../media/image2.png"/><Relationship Id="rId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2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4.wdp"/><Relationship Id="rId5" Type="http://schemas.openxmlformats.org/officeDocument/2006/relationships/image" Target="../media/image71.png"/><Relationship Id="rId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2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6" Type="http://schemas.openxmlformats.org/officeDocument/2006/relationships/image" Target="../media/image56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7.wdp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4.wdp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6" Type="http://schemas.openxmlformats.org/officeDocument/2006/relationships/image" Target="../media/image56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78.png"/><Relationship Id="rId5" Type="http://schemas.microsoft.com/office/2007/relationships/hdphoto" Target="../media/hdphoto3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79.png"/><Relationship Id="rId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80.png"/><Relationship Id="rId6" Type="http://schemas.microsoft.com/office/2007/relationships/hdphoto" Target="../media/hdphoto3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78.png"/><Relationship Id="rId5" Type="http://schemas.microsoft.com/office/2007/relationships/hdphoto" Target="../media/hdphoto3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9.wdp"/><Relationship Id="rId5" Type="http://schemas.openxmlformats.org/officeDocument/2006/relationships/image" Target="../media/image5.png"/><Relationship Id="rId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3.png"/><Relationship Id="rId5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4.pn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5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6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7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4.wdp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1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4" Type="http://schemas.microsoft.com/office/2007/relationships/hdphoto" Target="../media/hdphoto39.wdp"/><Relationship Id="rId15" Type="http://schemas.openxmlformats.org/officeDocument/2006/relationships/image" Target="../media/image98.png"/><Relationship Id="rId16" Type="http://schemas.microsoft.com/office/2007/relationships/hdphoto" Target="../media/hdphoto40.wdp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microsoft.com/office/2007/relationships/hdphoto" Target="../media/hdphoto41.wdp"/><Relationship Id="rId50" Type="http://schemas.openxmlformats.org/officeDocument/2006/relationships/image" Target="../media/image113.png"/><Relationship Id="rId51" Type="http://schemas.microsoft.com/office/2007/relationships/hdphoto" Target="../media/hdphoto52.wdp"/><Relationship Id="rId52" Type="http://schemas.openxmlformats.org/officeDocument/2006/relationships/image" Target="../media/image85.png"/><Relationship Id="rId53" Type="http://schemas.openxmlformats.org/officeDocument/2006/relationships/image" Target="../media/image114.png"/><Relationship Id="rId54" Type="http://schemas.openxmlformats.org/officeDocument/2006/relationships/image" Target="../media/image115.png"/><Relationship Id="rId55" Type="http://schemas.openxmlformats.org/officeDocument/2006/relationships/image" Target="../media/image116.png"/><Relationship Id="rId56" Type="http://schemas.microsoft.com/office/2007/relationships/hdphoto" Target="../media/hdphoto53.wdp"/><Relationship Id="rId57" Type="http://schemas.openxmlformats.org/officeDocument/2006/relationships/image" Target="../media/image117.png"/><Relationship Id="rId58" Type="http://schemas.openxmlformats.org/officeDocument/2006/relationships/image" Target="../media/image118.png"/><Relationship Id="rId59" Type="http://schemas.microsoft.com/office/2007/relationships/hdphoto" Target="../media/hdphoto1.wdp"/><Relationship Id="rId40" Type="http://schemas.openxmlformats.org/officeDocument/2006/relationships/image" Target="../media/image108.png"/><Relationship Id="rId41" Type="http://schemas.microsoft.com/office/2007/relationships/hdphoto" Target="../media/hdphoto17.wdp"/><Relationship Id="rId42" Type="http://schemas.openxmlformats.org/officeDocument/2006/relationships/image" Target="../media/image109.png"/><Relationship Id="rId43" Type="http://schemas.openxmlformats.org/officeDocument/2006/relationships/image" Target="../media/image110.png"/><Relationship Id="rId44" Type="http://schemas.openxmlformats.org/officeDocument/2006/relationships/image" Target="../media/image111.png"/><Relationship Id="rId45" Type="http://schemas.openxmlformats.org/officeDocument/2006/relationships/image" Target="../media/image112.png"/><Relationship Id="rId46" Type="http://schemas.openxmlformats.org/officeDocument/2006/relationships/image" Target="../media/image80.png"/><Relationship Id="rId47" Type="http://schemas.microsoft.com/office/2007/relationships/hdphoto" Target="../media/hdphoto51.wdp"/><Relationship Id="rId48" Type="http://schemas.openxmlformats.org/officeDocument/2006/relationships/image" Target="../media/image79.png"/><Relationship Id="rId49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microsoft.com/office/2007/relationships/hdphoto" Target="../media/hdphoto34.wdp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microsoft.com/office/2007/relationships/hdphoto" Target="../media/hdphoto35.wdp"/><Relationship Id="rId7" Type="http://schemas.openxmlformats.org/officeDocument/2006/relationships/image" Target="../media/image6.png"/><Relationship Id="rId8" Type="http://schemas.microsoft.com/office/2007/relationships/hdphoto" Target="../media/hdphoto36.wdp"/><Relationship Id="rId9" Type="http://schemas.openxmlformats.org/officeDocument/2006/relationships/image" Target="../media/image97.png"/><Relationship Id="rId30" Type="http://schemas.openxmlformats.org/officeDocument/2006/relationships/image" Target="../media/image34.png"/><Relationship Id="rId31" Type="http://schemas.microsoft.com/office/2007/relationships/hdphoto" Target="../media/hdphoto47.wdp"/><Relationship Id="rId32" Type="http://schemas.openxmlformats.org/officeDocument/2006/relationships/image" Target="../media/image65.png"/><Relationship Id="rId33" Type="http://schemas.microsoft.com/office/2007/relationships/hdphoto" Target="../media/hdphoto48.wdp"/><Relationship Id="rId34" Type="http://schemas.openxmlformats.org/officeDocument/2006/relationships/image" Target="../media/image105.png"/><Relationship Id="rId35" Type="http://schemas.microsoft.com/office/2007/relationships/hdphoto" Target="../media/hdphoto49.wdp"/><Relationship Id="rId36" Type="http://schemas.openxmlformats.org/officeDocument/2006/relationships/image" Target="../media/image106.png"/><Relationship Id="rId37" Type="http://schemas.microsoft.com/office/2007/relationships/hdphoto" Target="../media/hdphoto50.wdp"/><Relationship Id="rId38" Type="http://schemas.openxmlformats.org/officeDocument/2006/relationships/image" Target="../media/image107.png"/><Relationship Id="rId39" Type="http://schemas.microsoft.com/office/2007/relationships/hdphoto" Target="../media/hdphoto9.wdp"/><Relationship Id="rId20" Type="http://schemas.openxmlformats.org/officeDocument/2006/relationships/image" Target="../media/image101.png"/><Relationship Id="rId21" Type="http://schemas.microsoft.com/office/2007/relationships/hdphoto" Target="../media/hdphoto42.wdp"/><Relationship Id="rId22" Type="http://schemas.openxmlformats.org/officeDocument/2006/relationships/image" Target="../media/image102.png"/><Relationship Id="rId23" Type="http://schemas.microsoft.com/office/2007/relationships/hdphoto" Target="../media/hdphoto43.wdp"/><Relationship Id="rId24" Type="http://schemas.openxmlformats.org/officeDocument/2006/relationships/image" Target="../media/image32.png"/><Relationship Id="rId25" Type="http://schemas.microsoft.com/office/2007/relationships/hdphoto" Target="../media/hdphoto44.wdp"/><Relationship Id="rId26" Type="http://schemas.openxmlformats.org/officeDocument/2006/relationships/image" Target="../media/image103.png"/><Relationship Id="rId27" Type="http://schemas.microsoft.com/office/2007/relationships/hdphoto" Target="../media/hdphoto45.wdp"/><Relationship Id="rId28" Type="http://schemas.openxmlformats.org/officeDocument/2006/relationships/image" Target="../media/image104.png"/><Relationship Id="rId29" Type="http://schemas.microsoft.com/office/2007/relationships/hdphoto" Target="../media/hdphoto46.wdp"/><Relationship Id="rId10" Type="http://schemas.microsoft.com/office/2007/relationships/hdphoto" Target="../media/hdphoto37.wdp"/><Relationship Id="rId11" Type="http://schemas.openxmlformats.org/officeDocument/2006/relationships/image" Target="../media/image11.png"/><Relationship Id="rId12" Type="http://schemas.microsoft.com/office/2007/relationships/hdphoto" Target="../media/hdphoto38.wdp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1.wdp"/><Relationship Id="rId5" Type="http://schemas.openxmlformats.org/officeDocument/2006/relationships/image" Target="../media/image5.png"/><Relationship Id="rId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5324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98" y="735525"/>
            <a:ext cx="3738621" cy="3738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7683" y="2944180"/>
            <a:ext cx="5326760" cy="112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 err="1" smtClean="0">
                <a:latin typeface="Helvetica Neue Bold Condensed"/>
                <a:cs typeface="Helvetica Neue Bold Condensed"/>
              </a:rPr>
              <a:t>IoT</a:t>
            </a:r>
            <a:r>
              <a:rPr lang="en-US" sz="3200" dirty="0" smtClean="0">
                <a:latin typeface="Helvetica Neue Bold Condensed"/>
                <a:cs typeface="Helvetica Neue Bold Condensed"/>
              </a:rPr>
              <a:t> REALIZED</a:t>
            </a:r>
          </a:p>
          <a:p>
            <a:pPr>
              <a:lnSpc>
                <a:spcPct val="7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CONNECTED CAR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5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5324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17" y="702440"/>
            <a:ext cx="3738621" cy="3738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3455" y="1294478"/>
            <a:ext cx="35681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5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CONNECTED</a:t>
            </a:r>
          </a:p>
          <a:p>
            <a:pPr>
              <a:lnSpc>
                <a:spcPct val="70000"/>
              </a:lnSpc>
            </a:pPr>
            <a:r>
              <a:rPr lang="en-US" sz="1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CAR</a:t>
            </a:r>
            <a:endParaRPr lang="en-US" sz="1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1243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_3666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8" name="Picture 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9" name="Picture 8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1" name="Picture 2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2" name="Picture 2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27" name="Picture 26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733" y="2886032"/>
            <a:ext cx="2805149" cy="1627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latin typeface="Helvetica Neue Bold Condensed"/>
                <a:cs typeface="Helvetica Neue Bold Condensed"/>
              </a:rPr>
              <a:t>PIECES ARE THE</a:t>
            </a:r>
          </a:p>
          <a:p>
            <a:pPr>
              <a:lnSpc>
                <a:spcPct val="80000"/>
              </a:lnSpc>
            </a:pPr>
            <a:r>
              <a:rPr lang="en-US" sz="89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SAME</a:t>
            </a:r>
            <a:endParaRPr lang="en-US" sz="89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 descr="icon_32842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32" name="Picture 31" descr="icon_32842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33" name="Picture 32" descr="icon_36661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34" name="Picture 33" descr="icon_32842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7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_42012.png"/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23" y="646540"/>
            <a:ext cx="3850420" cy="3850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637840" y="2024720"/>
            <a:ext cx="4813376" cy="1094061"/>
            <a:chOff x="3853288" y="1788292"/>
            <a:chExt cx="4813376" cy="1094061"/>
          </a:xfrm>
        </p:grpSpPr>
        <p:sp>
          <p:nvSpPr>
            <p:cNvPr id="3" name="TextBox 2"/>
            <p:cNvSpPr txBox="1"/>
            <p:nvPr/>
          </p:nvSpPr>
          <p:spPr>
            <a:xfrm>
              <a:off x="3853288" y="1788292"/>
              <a:ext cx="4813376" cy="1060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800" spc="600" dirty="0" err="1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IoT</a:t>
              </a:r>
              <a:r>
                <a:rPr lang="en-US" sz="3800" spc="6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 IS NOT ABOUT</a:t>
              </a:r>
            </a:p>
            <a:p>
              <a:pPr>
                <a:lnSpc>
                  <a:spcPct val="80000"/>
                </a:lnSpc>
              </a:pPr>
              <a:r>
                <a:rPr lang="en-US" sz="38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TWEETING APPLIANCES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948325" y="1788292"/>
              <a:ext cx="4492623" cy="0"/>
            </a:xfrm>
            <a:prstGeom prst="line">
              <a:avLst/>
            </a:prstGeom>
            <a:ln w="381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948325" y="2882353"/>
              <a:ext cx="4492623" cy="0"/>
            </a:xfrm>
            <a:prstGeom prst="line">
              <a:avLst/>
            </a:prstGeom>
            <a:ln w="381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149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9878" y="2406637"/>
            <a:ext cx="114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 Video?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1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15232" y="1371422"/>
            <a:ext cx="7513536" cy="2400657"/>
            <a:chOff x="1071318" y="1339059"/>
            <a:chExt cx="7513536" cy="2400657"/>
          </a:xfrm>
        </p:grpSpPr>
        <p:sp>
          <p:nvSpPr>
            <p:cNvPr id="2" name="TextBox 1"/>
            <p:cNvSpPr txBox="1"/>
            <p:nvPr/>
          </p:nvSpPr>
          <p:spPr>
            <a:xfrm>
              <a:off x="1071318" y="1339059"/>
              <a:ext cx="2604551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 smtClean="0">
                  <a:latin typeface="Helvetica Neue Bold Condensed"/>
                  <a:cs typeface="Helvetica Neue Bold Condensed"/>
                </a:rPr>
                <a:t>1%</a:t>
              </a:r>
              <a:endParaRPr lang="en-US" sz="150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75869" y="1680813"/>
              <a:ext cx="4908985" cy="1867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spc="600" dirty="0" smtClean="0">
                  <a:latin typeface="Helvetica Neue Bold Condensed"/>
                  <a:cs typeface="Helvetica Neue Bold Condensed"/>
                </a:rPr>
                <a:t>IS A</a:t>
              </a:r>
            </a:p>
            <a:p>
              <a:pPr>
                <a:lnSpc>
                  <a:spcPct val="80000"/>
                </a:lnSpc>
              </a:pPr>
              <a:r>
                <a:rPr lang="en-US" sz="10000" dirty="0" smtClean="0">
                  <a:solidFill>
                    <a:srgbClr val="752D12"/>
                  </a:solidFill>
                  <a:latin typeface="Helvetica Neue Bold Condensed"/>
                  <a:cs typeface="Helvetica Neue Bold Condensed"/>
                </a:rPr>
                <a:t>BIG DEAL</a:t>
              </a:r>
              <a:endParaRPr lang="en-US" sz="10000" dirty="0">
                <a:solidFill>
                  <a:srgbClr val="752D12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3818730" y="3300134"/>
              <a:ext cx="4604938" cy="8639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35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5324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17" y="702440"/>
            <a:ext cx="3738621" cy="3738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3455" y="1294478"/>
            <a:ext cx="35681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5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CONNECTED</a:t>
            </a:r>
          </a:p>
          <a:p>
            <a:pPr>
              <a:lnSpc>
                <a:spcPct val="70000"/>
              </a:lnSpc>
            </a:pPr>
            <a:r>
              <a:rPr lang="en-US" sz="1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CAR</a:t>
            </a:r>
            <a:endParaRPr lang="en-US" sz="1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3264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8530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749" y="466044"/>
            <a:ext cx="1817231" cy="1817231"/>
          </a:xfrm>
          <a:prstGeom prst="rect">
            <a:avLst/>
          </a:prstGeom>
        </p:spPr>
      </p:pic>
      <p:pic>
        <p:nvPicPr>
          <p:cNvPr id="6" name="Picture 5" descr="icon_15885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114" y="2645432"/>
            <a:ext cx="1350937" cy="1350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769" y="604160"/>
            <a:ext cx="1834521" cy="1540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20684" y="2515845"/>
            <a:ext cx="1829216" cy="1610111"/>
            <a:chOff x="2986546" y="1641646"/>
            <a:chExt cx="1829216" cy="1610111"/>
          </a:xfrm>
        </p:grpSpPr>
        <p:pic>
          <p:nvPicPr>
            <p:cNvPr id="5" name="Picture 4" descr="icon_3109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5651" y="1641646"/>
              <a:ext cx="1610111" cy="1610111"/>
            </a:xfrm>
            <a:prstGeom prst="rect">
              <a:avLst/>
            </a:prstGeom>
          </p:spPr>
        </p:pic>
        <p:pic>
          <p:nvPicPr>
            <p:cNvPr id="11" name="Picture 10" descr="icon_3109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986546" y="1641646"/>
              <a:ext cx="1610111" cy="1610111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/>
          <p:nvPr/>
        </p:nvCxnSpPr>
        <p:spPr>
          <a:xfrm>
            <a:off x="2730133" y="1693262"/>
            <a:ext cx="8639" cy="1019413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36197" y="3377885"/>
            <a:ext cx="2668917" cy="863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0"/>
            <a:endCxn id="9" idx="2"/>
          </p:cNvCxnSpPr>
          <p:nvPr/>
        </p:nvCxnSpPr>
        <p:spPr>
          <a:xfrm flipV="1">
            <a:off x="6480583" y="2145158"/>
            <a:ext cx="10447" cy="50027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248" y="2963885"/>
            <a:ext cx="644017" cy="9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2532" y="1554654"/>
            <a:ext cx="4678774" cy="232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600" dirty="0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HOW DOES THIS</a:t>
            </a:r>
          </a:p>
          <a:p>
            <a:pPr>
              <a:lnSpc>
                <a:spcPct val="80000"/>
              </a:lnSpc>
            </a:pPr>
            <a:r>
              <a:rPr lang="en-US" sz="12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WORK?</a:t>
            </a:r>
            <a:endParaRPr lang="en-US" sz="12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icon_13585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20557">
            <a:off x="4769618" y="147108"/>
            <a:ext cx="4632480" cy="46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icon_8530.png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02" y="811607"/>
            <a:ext cx="4510761" cy="45107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25707" y="1071247"/>
            <a:ext cx="2405064" cy="1832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START IN THE</a:t>
            </a:r>
          </a:p>
          <a:p>
            <a:pPr algn="ctr">
              <a:lnSpc>
                <a:spcPct val="80000"/>
              </a:lnSpc>
            </a:pPr>
            <a:r>
              <a:rPr lang="en-US" sz="105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CAR</a:t>
            </a:r>
            <a:endParaRPr lang="en-US" sz="105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0895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12477" y="1495045"/>
            <a:ext cx="4255731" cy="2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ON BOARD DIAGNOSTICS</a:t>
            </a:r>
          </a:p>
          <a:p>
            <a:pPr algn="ctr">
              <a:lnSpc>
                <a:spcPct val="80000"/>
              </a:lnSpc>
            </a:pPr>
            <a:r>
              <a:rPr lang="en-US" sz="13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OBD II</a:t>
            </a:r>
            <a:endParaRPr lang="en-US" sz="130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 descr="icon_1705.png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594" y="846629"/>
            <a:ext cx="4380071" cy="43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1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7662" y="1294478"/>
            <a:ext cx="586711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BBB950"/>
                </a:solidFill>
                <a:latin typeface="Menlo Regular"/>
                <a:cs typeface="Menlo Regular"/>
              </a:rPr>
              <a:t>01 0D</a:t>
            </a:r>
          </a:p>
          <a:p>
            <a:r>
              <a:rPr lang="en-US" sz="3200" dirty="0" smtClean="0">
                <a:solidFill>
                  <a:srgbClr val="AEBDD0"/>
                </a:solidFill>
                <a:latin typeface="Menlo Regular"/>
                <a:cs typeface="Menlo Regular"/>
              </a:rPr>
              <a:t>01 0D</a:t>
            </a:r>
          </a:p>
          <a:p>
            <a:r>
              <a:rPr lang="en-US" sz="3200" dirty="0" smtClean="0">
                <a:solidFill>
                  <a:srgbClr val="AEBDD0"/>
                </a:solidFill>
                <a:latin typeface="Menlo Regular"/>
                <a:cs typeface="Menlo Regular"/>
              </a:rPr>
              <a:t>18 DA F1 11 03 4</a:t>
            </a:r>
            <a:r>
              <a:rPr lang="en-US" sz="3200" dirty="0" smtClean="0">
                <a:solidFill>
                  <a:srgbClr val="BA7C4E"/>
                </a:solidFill>
                <a:latin typeface="Menlo Regular"/>
                <a:cs typeface="Menlo Regular"/>
              </a:rPr>
              <a:t>1 0D 30</a:t>
            </a:r>
          </a:p>
          <a:p>
            <a:r>
              <a:rPr lang="en-US" sz="3200" dirty="0" smtClean="0">
                <a:solidFill>
                  <a:srgbClr val="AEBDD0"/>
                </a:solidFill>
                <a:latin typeface="Menlo Regular"/>
                <a:cs typeface="Menlo Regular"/>
              </a:rPr>
              <a:t>&gt;</a:t>
            </a:r>
            <a:endParaRPr lang="en-US" sz="3200" dirty="0" smtClean="0">
              <a:solidFill>
                <a:srgbClr val="FFFFFF"/>
              </a:solidFill>
              <a:latin typeface="Menlo Regular"/>
              <a:cs typeface="Menlo Regula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1892" y="-284463"/>
            <a:ext cx="1111283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Performs the domain transformation into an acme motors specific domain model.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</a:t>
            </a:r>
            <a:r>
              <a:rPr lang="en-US" dirty="0" err="1">
                <a:solidFill>
                  <a:srgbClr val="76A66A"/>
                </a:solidFill>
                <a:latin typeface="Menlo Regular"/>
                <a:cs typeface="Menlo Regular"/>
              </a:rPr>
              <a:t>gfoster</a:t>
            </a:r>
            <a:endParaRPr lang="en-US" dirty="0">
              <a:solidFill>
                <a:srgbClr val="76A66A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/</a:t>
            </a:r>
          </a:p>
          <a:p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public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class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AcmeMotorEnrichingTransformer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implements Transformer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{</a:t>
            </a:r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public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Message&lt;?&gt; </a:t>
            </a:r>
            <a:r>
              <a:rPr lang="en-US" dirty="0" smtClean="0">
                <a:solidFill>
                  <a:srgbClr val="E2B173"/>
                </a:solidFill>
                <a:latin typeface="Menlo Regular"/>
                <a:cs typeface="Menlo Regular"/>
              </a:rPr>
              <a:t>transform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final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Message&lt;?&gt; message)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final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Object payload =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message.getPayload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endParaRPr lang="en-US" dirty="0">
              <a:solidFill>
                <a:srgbClr val="BA7C4E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Map&lt;String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,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Object&gt;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HashMap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&lt;&gt;()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endParaRPr lang="en-US" dirty="0">
              <a:solidFill>
                <a:srgbClr val="BA7C4E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try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 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if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(payload !=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null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				  map = </a:t>
            </a:r>
            <a:r>
              <a:rPr lang="en-US" dirty="0" err="1" smtClean="0">
                <a:solidFill>
                  <a:srgbClr val="8E71A6"/>
                </a:solidFill>
                <a:latin typeface="Menlo Regular"/>
                <a:cs typeface="Menlo Regular"/>
              </a:rPr>
              <a:t>mapper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.readValue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payload.toString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,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Map.</a:t>
            </a:r>
            <a:r>
              <a:rPr lang="en-US" dirty="0" err="1" smtClean="0">
                <a:solidFill>
                  <a:srgbClr val="BA7C4E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}</a:t>
            </a:r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 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map.put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“timestamp”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,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System.currentTimeMillis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 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map.put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“</a:t>
            </a:r>
            <a:r>
              <a:rPr lang="en-US" dirty="0" err="1" smtClean="0">
                <a:solidFill>
                  <a:srgbClr val="76A66A"/>
                </a:solidFill>
                <a:latin typeface="Menlo Regular"/>
                <a:cs typeface="Menlo Regular"/>
              </a:rPr>
              <a:t>guid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”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,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UUID.randomUUID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 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}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catch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final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Exception e) { </a:t>
            </a:r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7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_3109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92421">
            <a:off x="788643" y="229724"/>
            <a:ext cx="4551008" cy="3892409"/>
          </a:xfrm>
          <a:prstGeom prst="rect">
            <a:avLst/>
          </a:prstGeom>
        </p:spPr>
      </p:pic>
      <p:pic>
        <p:nvPicPr>
          <p:cNvPr id="9" name="Picture 8" descr="icon_3109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92421" flipH="1">
            <a:off x="171141" y="377676"/>
            <a:ext cx="4551008" cy="3892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94939" y="1495045"/>
            <a:ext cx="3890809" cy="1176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spc="3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PHONE PROVIDES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CONNECTIVITY</a:t>
            </a:r>
            <a:endParaRPr lang="en-US" sz="50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photo-2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595"/>
          <a:stretch/>
        </p:blipFill>
        <p:spPr>
          <a:xfrm rot="20779287">
            <a:off x="1912317" y="1376828"/>
            <a:ext cx="1815953" cy="22654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0796221">
            <a:off x="1897953" y="1777429"/>
            <a:ext cx="1484638" cy="174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775426">
            <a:off x="2047559" y="1709430"/>
            <a:ext cx="1122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127.0.0.1:9000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972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9939" y="294204"/>
            <a:ext cx="2964123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    </a:t>
            </a:r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"vehicle_speed"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103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"obd_standards"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2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</a:t>
            </a:r>
            <a:r>
              <a:rPr lang="en-US" sz="1000" dirty="0" err="1">
                <a:solidFill>
                  <a:srgbClr val="9074AB"/>
                </a:solidFill>
                <a:latin typeface="Menlo Regular"/>
                <a:cs typeface="Menlo Regular"/>
              </a:rPr>
              <a:t>intake_manifold_pressure</a:t>
            </a:r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78859"/>
                </a:solidFill>
                <a:latin typeface="Menlo Regular"/>
                <a:cs typeface="Menlo Regular"/>
              </a:rPr>
              <a:t>""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"accelerator_throttle_pos_e"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14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"engine_load"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89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"maf_airflow"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33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"latitude"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78859"/>
                </a:solidFill>
                <a:latin typeface="Menlo Regular"/>
                <a:cs typeface="Menlo Regular"/>
              </a:rPr>
              <a:t>"32.897554"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"vin"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 smtClean="0">
                <a:solidFill>
                  <a:srgbClr val="678859"/>
                </a:solidFill>
                <a:latin typeface="Menlo Regular"/>
                <a:cs typeface="Menlo Regular"/>
              </a:rPr>
              <a:t>"</a:t>
            </a:r>
            <a:r>
              <a:rPr lang="en-US" sz="1000" dirty="0">
                <a:solidFill>
                  <a:srgbClr val="678859"/>
                </a:solidFill>
                <a:latin typeface="Menlo Regular"/>
                <a:cs typeface="Menlo Regular"/>
              </a:rPr>
              <a:t>1HGCM82633A004352</a:t>
            </a:r>
            <a:r>
              <a:rPr lang="en-US" sz="1000" dirty="0" smtClean="0">
                <a:solidFill>
                  <a:srgbClr val="678859"/>
                </a:solidFill>
                <a:latin typeface="Menlo Regular"/>
                <a:cs typeface="Menlo Regular"/>
              </a:rPr>
              <a:t>"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"bearing"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78859"/>
                </a:solidFill>
                <a:latin typeface="Menlo Regular"/>
                <a:cs typeface="Menlo Regular"/>
              </a:rPr>
              <a:t>"343.922580"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"catalyst_temp"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779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"relative_throttle_pos"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12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"fuel_level_input"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89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</a:t>
            </a:r>
            <a:r>
              <a:rPr lang="en-US" sz="1000" dirty="0" err="1">
                <a:solidFill>
                  <a:srgbClr val="9074AB"/>
                </a:solidFill>
                <a:latin typeface="Menlo Regular"/>
                <a:cs typeface="Menlo Regular"/>
              </a:rPr>
              <a:t>fuel_system_status</a:t>
            </a:r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:[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2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0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]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"accelerator_throttle_pos_d"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29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"acceleration"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78859"/>
                </a:solidFill>
                <a:latin typeface="Menlo Regular"/>
                <a:cs typeface="Menlo Regular"/>
              </a:rPr>
              <a:t>"0.953"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"throttle_position"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21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"barometric_pressure"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97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"control_module_voltage"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13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"longitude"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78859"/>
                </a:solidFill>
                <a:latin typeface="Menlo Regular"/>
                <a:cs typeface="Menlo Regular"/>
              </a:rPr>
              <a:t>"-96.810236"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"distance_with_mil_on"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0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"coolant_temp"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94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"intake_air_temp"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34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"rpm"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1593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</a:t>
            </a:r>
            <a:r>
              <a:rPr lang="en-US" sz="1000" dirty="0" err="1">
                <a:solidFill>
                  <a:srgbClr val="9074AB"/>
                </a:solidFill>
                <a:latin typeface="Menlo Regular"/>
                <a:cs typeface="Menlo Regular"/>
              </a:rPr>
              <a:t>short_term_fuel</a:t>
            </a:r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-2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"time_since_engine_start"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4054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"absolute_throttle_pos_b"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>
                <a:solidFill>
                  <a:srgbClr val="6C96B4"/>
                </a:solidFill>
                <a:latin typeface="Menlo Regular"/>
                <a:cs typeface="Menlo Regular"/>
              </a:rPr>
              <a:t>38</a:t>
            </a:r>
            <a:r>
              <a:rPr lang="en-US" sz="1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1000" dirty="0">
                <a:solidFill>
                  <a:srgbClr val="9074AB"/>
                </a:solidFill>
                <a:latin typeface="Menlo Regular"/>
                <a:cs typeface="Menlo Regular"/>
              </a:rPr>
              <a:t>    "long_term_fuel"</a:t>
            </a:r>
            <a:r>
              <a:rPr lang="en-US" sz="1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1000" dirty="0" smtClean="0">
                <a:solidFill>
                  <a:srgbClr val="6C96B4"/>
                </a:solidFill>
                <a:latin typeface="Menlo Regular"/>
                <a:cs typeface="Menlo Regular"/>
              </a:rPr>
              <a:t>3</a:t>
            </a:r>
          </a:p>
          <a:p>
            <a:r>
              <a:rPr lang="en-US" sz="1000" dirty="0" smtClean="0">
                <a:solidFill>
                  <a:srgbClr val="AAB8BF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8530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749" y="466044"/>
            <a:ext cx="1817231" cy="1817231"/>
          </a:xfrm>
          <a:prstGeom prst="rect">
            <a:avLst/>
          </a:prstGeom>
        </p:spPr>
      </p:pic>
      <p:pic>
        <p:nvPicPr>
          <p:cNvPr id="6" name="Picture 5" descr="icon_15885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114" y="2645432"/>
            <a:ext cx="1350937" cy="1350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769" y="604160"/>
            <a:ext cx="1834521" cy="1540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20684" y="2515845"/>
            <a:ext cx="1829216" cy="1610111"/>
            <a:chOff x="2986546" y="1641646"/>
            <a:chExt cx="1829216" cy="1610111"/>
          </a:xfrm>
        </p:grpSpPr>
        <p:pic>
          <p:nvPicPr>
            <p:cNvPr id="5" name="Picture 4" descr="icon_3109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5651" y="1641646"/>
              <a:ext cx="1610111" cy="1610111"/>
            </a:xfrm>
            <a:prstGeom prst="rect">
              <a:avLst/>
            </a:prstGeom>
          </p:spPr>
        </p:pic>
        <p:pic>
          <p:nvPicPr>
            <p:cNvPr id="11" name="Picture 10" descr="icon_3109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986546" y="1641646"/>
              <a:ext cx="1610111" cy="1610111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/>
          <p:nvPr/>
        </p:nvCxnSpPr>
        <p:spPr>
          <a:xfrm>
            <a:off x="2730133" y="1693262"/>
            <a:ext cx="8639" cy="1019413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36197" y="3377885"/>
            <a:ext cx="2668917" cy="863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0"/>
            <a:endCxn id="9" idx="2"/>
          </p:cNvCxnSpPr>
          <p:nvPr/>
        </p:nvCxnSpPr>
        <p:spPr>
          <a:xfrm flipV="1">
            <a:off x="6480583" y="2145158"/>
            <a:ext cx="10447" cy="50027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248" y="2963885"/>
            <a:ext cx="644017" cy="931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216" y="1726688"/>
            <a:ext cx="1556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FFF Tusj Bold"/>
                <a:cs typeface="FFF Tusj Bold"/>
              </a:rPr>
              <a:t>TCP SOCKET</a:t>
            </a: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FFF Tusj Bold"/>
                <a:cs typeface="FFF Tusj Bold"/>
              </a:rPr>
              <a:t>OVER</a:t>
            </a: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FFF Tusj Bold"/>
                <a:cs typeface="FFF Tusj Bold"/>
              </a:rPr>
              <a:t>BLUETOOTH</a:t>
            </a:r>
            <a:endParaRPr lang="en-US" sz="16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5079" y="2473186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FF Tusj Bold"/>
                <a:cs typeface="FFF Tusj Bold"/>
              </a:rPr>
              <a:t>HTTP POST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FFF Tusj Bold"/>
                <a:cs typeface="FFF Tusj Bold"/>
              </a:rPr>
              <a:t>OVER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FFF Tusj Bold"/>
                <a:cs typeface="FFF Tusj Bold"/>
              </a:rPr>
              <a:t>CELLULAR</a:t>
            </a:r>
            <a:endParaRPr lang="en-US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</p:spTree>
    <p:extLst>
      <p:ext uri="{BB962C8B-B14F-4D97-AF65-F5344CB8AC3E}">
        <p14:creationId xmlns:p14="http://schemas.microsoft.com/office/powerpoint/2010/main" val="420680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95646" y="1031315"/>
            <a:ext cx="3377303" cy="1598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9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ON THE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SERVER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56833">
            <a:off x="759489" y="679319"/>
            <a:ext cx="3784863" cy="37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0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>
            <a:off x="1150724" y="493222"/>
            <a:ext cx="4852349" cy="115655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30000" sy="30000" flip="none" algn="tl"/>
          </a:blipFill>
          <a:ln w="19050">
            <a:solidFill>
              <a:srgbClr val="558B31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150726" y="1734764"/>
            <a:ext cx="6629799" cy="291551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30000" sy="30000" flip="none" algn="tl"/>
          </a:blipFill>
          <a:ln w="19050">
            <a:solidFill>
              <a:srgbClr val="558B31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90357" y="1811194"/>
            <a:ext cx="6150536" cy="1038403"/>
            <a:chOff x="0" y="2446521"/>
            <a:chExt cx="7040880" cy="1188721"/>
          </a:xfrm>
        </p:grpSpPr>
        <p:sp>
          <p:nvSpPr>
            <p:cNvPr id="51" name="Rectangle 50"/>
            <p:cNvSpPr/>
            <p:nvPr/>
          </p:nvSpPr>
          <p:spPr>
            <a:xfrm>
              <a:off x="1782818" y="2446521"/>
              <a:ext cx="1691640" cy="11887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solidFill>
                <a:srgbClr val="558B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00" dirty="0">
                  <a:solidFill>
                    <a:prstClr val="white"/>
                  </a:solidFill>
                </a:rPr>
                <a:t>Jobs, </a:t>
              </a:r>
              <a:r>
                <a:rPr lang="en-US" sz="1000" dirty="0" smtClean="0">
                  <a:solidFill>
                    <a:prstClr val="white"/>
                  </a:solidFill>
                </a:rPr>
                <a:t>Steps,</a:t>
              </a:r>
              <a:br>
                <a:rPr lang="en-US" sz="1000" dirty="0" smtClean="0">
                  <a:solidFill>
                    <a:prstClr val="white"/>
                  </a:solidFill>
                </a:rPr>
              </a:br>
              <a:r>
                <a:rPr lang="en-US" sz="1000" dirty="0" smtClean="0">
                  <a:solidFill>
                    <a:prstClr val="white"/>
                  </a:solidFill>
                </a:rPr>
                <a:t>Readers</a:t>
              </a:r>
              <a:r>
                <a:rPr lang="en-US" sz="1000" dirty="0">
                  <a:solidFill>
                    <a:prstClr val="white"/>
                  </a:solidFill>
                </a:rPr>
                <a:t>, Writers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66159" y="2446522"/>
              <a:ext cx="1691640" cy="11887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solidFill>
                <a:srgbClr val="558B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00" dirty="0">
                  <a:solidFill>
                    <a:prstClr val="white"/>
                  </a:solidFill>
                </a:rPr>
                <a:t>Ingestion, Export,</a:t>
              </a:r>
              <a:br>
                <a:rPr lang="en-US" sz="1000" dirty="0">
                  <a:solidFill>
                    <a:prstClr val="white"/>
                  </a:solidFill>
                </a:rPr>
              </a:br>
              <a:r>
                <a:rPr lang="en-US" sz="1000" dirty="0">
                  <a:solidFill>
                    <a:prstClr val="white"/>
                  </a:solidFill>
                </a:rPr>
                <a:t>Orchestration, Hadoop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49240" y="2446521"/>
              <a:ext cx="1691640" cy="11887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solidFill>
                <a:srgbClr val="558B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00" dirty="0">
                  <a:solidFill>
                    <a:prstClr val="white"/>
                  </a:solidFill>
                </a:rPr>
                <a:t>Controllers, REST, </a:t>
              </a:r>
              <a:r>
                <a:rPr lang="en-US" sz="1000" dirty="0" err="1">
                  <a:solidFill>
                    <a:prstClr val="white"/>
                  </a:solidFill>
                </a:rPr>
                <a:t>WebSocket</a:t>
              </a:r>
              <a:endParaRPr 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2446522"/>
              <a:ext cx="1691640" cy="118872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solidFill>
                <a:srgbClr val="558B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00" dirty="0">
                  <a:solidFill>
                    <a:prstClr val="white"/>
                  </a:solidFill>
                </a:rPr>
                <a:t>Channels, Adapters,</a:t>
              </a:r>
              <a:br>
                <a:rPr lang="en-US" sz="1000" dirty="0">
                  <a:solidFill>
                    <a:prstClr val="white"/>
                  </a:solidFill>
                </a:rPr>
              </a:br>
              <a:r>
                <a:rPr lang="en-US" sz="1000" dirty="0">
                  <a:solidFill>
                    <a:prstClr val="white"/>
                  </a:solidFill>
                </a:rPr>
                <a:t>Filters, Transformers</a:t>
              </a:r>
            </a:p>
          </p:txBody>
        </p:sp>
        <p:pic>
          <p:nvPicPr>
            <p:cNvPr id="55" name="Picture 6" descr="C:\Users\sdunn\Documents\Pivotal Open Source\Spring\presentation\assets\icon-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6047" y="2795673"/>
              <a:ext cx="418025" cy="41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C:\Users\sdunn\Documents\Pivotal Open Source\Spring\presentation\assets\icon-batch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626" y="2795674"/>
              <a:ext cx="418025" cy="41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3" descr="C:\Users\sdunn\Documents\Pivotal Open Source\Spring\presentation\assets\icon-integrati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57" y="2771324"/>
              <a:ext cx="466725" cy="46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5349240" y="2446522"/>
              <a:ext cx="1691640" cy="316803"/>
            </a:xfrm>
            <a:prstGeom prst="rect">
              <a:avLst/>
            </a:prstGeom>
            <a:solidFill>
              <a:srgbClr val="558B3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EEECE1"/>
                  </a:solidFill>
                </a:rPr>
                <a:t>WEB</a:t>
              </a:r>
              <a:endParaRPr lang="en-US" sz="1200" b="1" dirty="0">
                <a:solidFill>
                  <a:srgbClr val="EEECE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0" y="2446522"/>
              <a:ext cx="1691640" cy="316803"/>
            </a:xfrm>
            <a:prstGeom prst="rect">
              <a:avLst/>
            </a:prstGeom>
            <a:solidFill>
              <a:srgbClr val="558B3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EEECE1"/>
                  </a:solidFill>
                </a:rPr>
                <a:t>INTEGRATION</a:t>
              </a:r>
              <a:endParaRPr lang="en-US" sz="1200" b="1" dirty="0">
                <a:solidFill>
                  <a:srgbClr val="EEECE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83080" y="2446522"/>
              <a:ext cx="1691640" cy="316803"/>
            </a:xfrm>
            <a:prstGeom prst="rect">
              <a:avLst/>
            </a:prstGeom>
            <a:solidFill>
              <a:srgbClr val="558B3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EEECE1"/>
                  </a:solidFill>
                </a:rPr>
                <a:t>BATCH</a:t>
              </a:r>
              <a:endParaRPr lang="en-US" sz="1200" b="1" dirty="0">
                <a:solidFill>
                  <a:srgbClr val="EEECE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566160" y="2446521"/>
              <a:ext cx="1691640" cy="316803"/>
            </a:xfrm>
            <a:prstGeom prst="rect">
              <a:avLst/>
            </a:prstGeom>
            <a:solidFill>
              <a:srgbClr val="558B3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EEECE1"/>
                  </a:solidFill>
                </a:rPr>
                <a:t>BIG DATA</a:t>
              </a:r>
              <a:endParaRPr lang="en-US" sz="1200" b="1" dirty="0">
                <a:solidFill>
                  <a:srgbClr val="EEECE1"/>
                </a:solidFill>
              </a:endParaRPr>
            </a:p>
          </p:txBody>
        </p:sp>
        <p:pic>
          <p:nvPicPr>
            <p:cNvPr id="62" name="Picture 9" descr="C:\Users\sdunn\Documents\Pivotal Open Source\Spring\presentation\assets\icon-db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617" y="2824838"/>
              <a:ext cx="466725" cy="359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1390357" y="3768183"/>
            <a:ext cx="6150536" cy="811179"/>
            <a:chOff x="0" y="4867410"/>
            <a:chExt cx="7040880" cy="928604"/>
          </a:xfrm>
        </p:grpSpPr>
        <p:sp>
          <p:nvSpPr>
            <p:cNvPr id="39" name="Rectangle 38"/>
            <p:cNvSpPr/>
            <p:nvPr/>
          </p:nvSpPr>
          <p:spPr>
            <a:xfrm>
              <a:off x="0" y="4927334"/>
              <a:ext cx="7040880" cy="8686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solidFill>
                <a:srgbClr val="558B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0" y="4927334"/>
              <a:ext cx="1691640" cy="316803"/>
            </a:xfrm>
            <a:prstGeom prst="rect">
              <a:avLst/>
            </a:prstGeom>
            <a:solidFill>
              <a:srgbClr val="558B3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EEECE1"/>
                  </a:solidFill>
                </a:rPr>
                <a:t>SPRING CORE</a:t>
              </a:r>
              <a:endParaRPr lang="en-US" sz="1200" b="1" dirty="0">
                <a:solidFill>
                  <a:srgbClr val="EEECE1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769225" y="4991100"/>
              <a:ext cx="1182141" cy="792983"/>
              <a:chOff x="2037829" y="4991100"/>
              <a:chExt cx="1182141" cy="792983"/>
            </a:xfrm>
          </p:grpSpPr>
          <p:pic>
            <p:nvPicPr>
              <p:cNvPr id="49" name="Picture 10" descr="C:\Users\sdunn\Documents\Pivotal Open Source\Spring\presentation\assets\icon-framework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5275" y="4991100"/>
                <a:ext cx="466725" cy="466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2037829" y="5502220"/>
                <a:ext cx="1182141" cy="2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  <a:ea typeface="+mn-ea"/>
                  </a:rPr>
                  <a:t>FRAMEWORK</a:t>
                </a:r>
              </a:p>
            </p:txBody>
          </p:sp>
        </p:grpSp>
        <p:pic>
          <p:nvPicPr>
            <p:cNvPr id="42" name="Picture 4" descr="C:\Users\sdunn\Documents\Pivotal Open Source\Spring\presentation\assets\icon-security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4244" y="4991101"/>
              <a:ext cx="466725" cy="46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3221225" y="5502220"/>
              <a:ext cx="952760" cy="281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+mn-lt"/>
                  <a:ea typeface="+mn-ea"/>
                </a:rPr>
                <a:t>SECURITY</a:t>
              </a:r>
            </a:p>
          </p:txBody>
        </p:sp>
        <p:pic>
          <p:nvPicPr>
            <p:cNvPr id="44" name="Picture 12" descr="C:\Users\sdunn\Documents\Pivotal Open Source\Spring\presentation\assets\icon-groovy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864" y="4867410"/>
              <a:ext cx="714103" cy="714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4608082" y="5502220"/>
              <a:ext cx="853667" cy="281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+mn-lt"/>
                  <a:ea typeface="+mn-ea"/>
                </a:rPr>
                <a:t>GROOVY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907773" y="4991101"/>
              <a:ext cx="928904" cy="792983"/>
              <a:chOff x="5939618" y="4991101"/>
              <a:chExt cx="928904" cy="792983"/>
            </a:xfrm>
          </p:grpSpPr>
          <p:pic>
            <p:nvPicPr>
              <p:cNvPr id="47" name="Picture 3" descr="C:\Users\sdunn\Documents\Pivotal Open Source\Spring\presentation\assets\icon-reactor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0709" y="4991101"/>
                <a:ext cx="466725" cy="466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5939618" y="5502220"/>
                <a:ext cx="928904" cy="281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  <a:ea typeface="+mn-ea"/>
                  </a:rPr>
                  <a:t>REACTOR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1390357" y="2969411"/>
            <a:ext cx="6150536" cy="779526"/>
            <a:chOff x="0" y="3906254"/>
            <a:chExt cx="7040880" cy="892370"/>
          </a:xfrm>
        </p:grpSpPr>
        <p:sp>
          <p:nvSpPr>
            <p:cNvPr id="32" name="Rectangle 31"/>
            <p:cNvSpPr/>
            <p:nvPr/>
          </p:nvSpPr>
          <p:spPr>
            <a:xfrm>
              <a:off x="0" y="3906254"/>
              <a:ext cx="7040880" cy="8686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solidFill>
                <a:srgbClr val="558B3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0" y="3906254"/>
              <a:ext cx="1691640" cy="316803"/>
            </a:xfrm>
            <a:prstGeom prst="rect">
              <a:avLst/>
            </a:prstGeom>
            <a:solidFill>
              <a:srgbClr val="558B3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EEECE1"/>
                  </a:solidFill>
                </a:rPr>
                <a:t>DATA</a:t>
              </a:r>
              <a:endParaRPr lang="en-US" sz="1200" b="1" dirty="0">
                <a:solidFill>
                  <a:srgbClr val="EEECE1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423829" y="3983978"/>
              <a:ext cx="1244533" cy="814645"/>
              <a:chOff x="2619953" y="3983978"/>
              <a:chExt cx="1244533" cy="814645"/>
            </a:xfrm>
          </p:grpSpPr>
          <p:pic>
            <p:nvPicPr>
              <p:cNvPr id="37" name="Picture 9" descr="C:\Users\sdunn\Documents\Pivotal Open Source\Spring\presentation\assets\icon-db.png"/>
              <p:cNvPicPr>
                <a:picLocks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376" y="3983978"/>
                <a:ext cx="466344" cy="356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2619953" y="4340593"/>
                <a:ext cx="1244533" cy="458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chemeClr val="bg1"/>
                    </a:solidFill>
                    <a:latin typeface="+mn-lt"/>
                    <a:ea typeface="+mn-ea"/>
                  </a:rPr>
                  <a:t>RELATIONAL</a:t>
                </a:r>
                <a:br>
                  <a:rPr lang="en-US" sz="1000" dirty="0" smtClean="0">
                    <a:solidFill>
                      <a:schemeClr val="bg1"/>
                    </a:solidFill>
                    <a:latin typeface="+mn-lt"/>
                    <a:ea typeface="+mn-ea"/>
                  </a:rPr>
                </a:br>
                <a:r>
                  <a:rPr lang="en-US" sz="1000" dirty="0" smtClean="0">
                    <a:solidFill>
                      <a:schemeClr val="bg1"/>
                    </a:solidFill>
                    <a:latin typeface="+mn-lt"/>
                    <a:ea typeface="+mn-ea"/>
                  </a:rPr>
                  <a:t>DATA ACCESS</a:t>
                </a:r>
              </a:p>
            </p:txBody>
          </p:sp>
        </p:grpSp>
        <p:pic>
          <p:nvPicPr>
            <p:cNvPr id="35" name="Picture 2" descr="C:\Users\sdunn\Documents\Pivotal Open Source\Spring\presentation\assets\icon-NRDB.png"/>
            <p:cNvPicPr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113" y="3983978"/>
              <a:ext cx="466344" cy="356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4960401" y="4340594"/>
              <a:ext cx="1497769" cy="45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+mn-lt"/>
                  <a:ea typeface="+mn-ea"/>
                </a:rPr>
                <a:t>NON-RELATIONAL</a:t>
              </a:r>
              <a:br>
                <a:rPr lang="en-US" sz="1000" dirty="0" smtClean="0">
                  <a:solidFill>
                    <a:schemeClr val="bg1"/>
                  </a:solidFill>
                  <a:latin typeface="+mn-lt"/>
                  <a:ea typeface="+mn-ea"/>
                </a:rPr>
              </a:br>
              <a:r>
                <a:rPr lang="en-US" sz="1000" dirty="0" smtClean="0">
                  <a:solidFill>
                    <a:schemeClr val="bg1"/>
                  </a:solidFill>
                  <a:latin typeface="+mn-lt"/>
                  <a:ea typeface="+mn-ea"/>
                </a:rPr>
                <a:t>DATA ACCESS</a:t>
              </a:r>
            </a:p>
          </p:txBody>
        </p:sp>
      </p:grpSp>
      <p:sp>
        <p:nvSpPr>
          <p:cNvPr id="25" name="Pentagon 24"/>
          <p:cNvSpPr/>
          <p:nvPr/>
        </p:nvSpPr>
        <p:spPr bwMode="auto">
          <a:xfrm>
            <a:off x="296676" y="569509"/>
            <a:ext cx="1091200" cy="219430"/>
          </a:xfrm>
          <a:prstGeom prst="homePlate">
            <a:avLst/>
          </a:prstGeom>
          <a:solidFill>
            <a:srgbClr val="525252"/>
          </a:solidFill>
          <a:ln w="19050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1000" b="1" dirty="0" smtClean="0">
                <a:solidFill>
                  <a:srgbClr val="FFFFFF"/>
                </a:solidFill>
              </a:rPr>
              <a:t>IO EXECUTION</a:t>
            </a:r>
          </a:p>
        </p:txBody>
      </p:sp>
      <p:sp>
        <p:nvSpPr>
          <p:cNvPr id="26" name="Pentagon 25"/>
          <p:cNvSpPr/>
          <p:nvPr/>
        </p:nvSpPr>
        <p:spPr bwMode="auto">
          <a:xfrm>
            <a:off x="296676" y="1811194"/>
            <a:ext cx="1091200" cy="219430"/>
          </a:xfrm>
          <a:prstGeom prst="homePlate">
            <a:avLst/>
          </a:prstGeom>
          <a:solidFill>
            <a:srgbClr val="525252"/>
          </a:solidFill>
          <a:ln w="19050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en-US" sz="1000" b="1" dirty="0" smtClean="0">
                <a:solidFill>
                  <a:srgbClr val="FFFFFF"/>
                </a:solidFill>
              </a:rPr>
              <a:t>IO FOUNDATION</a:t>
            </a:r>
          </a:p>
        </p:txBody>
      </p:sp>
      <p:sp>
        <p:nvSpPr>
          <p:cNvPr id="27" name="Rectangle 26"/>
          <p:cNvSpPr/>
          <p:nvPr/>
        </p:nvSpPr>
        <p:spPr bwMode="auto">
          <a:xfrm flipH="1">
            <a:off x="6063166" y="493222"/>
            <a:ext cx="1717355" cy="115655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30000" sy="30000" flip="none" algn="tl"/>
          </a:blipFill>
          <a:ln w="19050">
            <a:solidFill>
              <a:srgbClr val="558B31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en-US" sz="1800" dirty="0" err="1" smtClean="0">
              <a:solidFill>
                <a:srgbClr val="FFFFFF"/>
              </a:solidFill>
            </a:endParaRPr>
          </a:p>
        </p:txBody>
      </p:sp>
      <p:sp>
        <p:nvSpPr>
          <p:cNvPr id="28" name="Pentagon 27"/>
          <p:cNvSpPr/>
          <p:nvPr/>
        </p:nvSpPr>
        <p:spPr bwMode="auto">
          <a:xfrm flipH="1">
            <a:off x="7567165" y="565515"/>
            <a:ext cx="1280160" cy="219430"/>
          </a:xfrm>
          <a:prstGeom prst="homePlate">
            <a:avLst/>
          </a:prstGeom>
          <a:solidFill>
            <a:srgbClr val="525252"/>
          </a:solidFill>
          <a:ln w="19050">
            <a:noFill/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IO </a:t>
            </a:r>
            <a:r>
              <a:rPr lang="en-US" sz="1000" b="1" dirty="0" smtClean="0">
                <a:solidFill>
                  <a:srgbClr val="FFFFFF"/>
                </a:solidFill>
              </a:rPr>
              <a:t>COORDINATION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73996" y="594699"/>
            <a:ext cx="1366897" cy="973274"/>
          </a:xfrm>
          <a:prstGeom prst="rect">
            <a:avLst/>
          </a:prstGeom>
          <a:solidFill>
            <a:srgbClr val="525252"/>
          </a:solidFill>
          <a:ln w="9525">
            <a:solidFill>
              <a:srgbClr val="558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43897" y="672409"/>
            <a:ext cx="1627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EEECE1"/>
                </a:solidFill>
              </a:rPr>
              <a:t>SPRING CLOUD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1" name="Picture 2" descr="C:\Users\sdunn\Documents\Pivotal Open Source\events\SpringOne2GX 2014\presentation\Keynote\assets\spring-clou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73" y="936088"/>
            <a:ext cx="64008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3644569" y="586282"/>
            <a:ext cx="2216653" cy="973274"/>
          </a:xfrm>
          <a:prstGeom prst="rect">
            <a:avLst/>
          </a:prstGeom>
          <a:solidFill>
            <a:srgbClr val="525252"/>
          </a:solidFill>
          <a:ln w="9525">
            <a:solidFill>
              <a:srgbClr val="558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806343" y="696740"/>
            <a:ext cx="1915583" cy="758833"/>
            <a:chOff x="3744740" y="696740"/>
            <a:chExt cx="1915583" cy="758833"/>
          </a:xfrm>
        </p:grpSpPr>
        <p:pic>
          <p:nvPicPr>
            <p:cNvPr id="15" name="Picture 3" descr="C:\Users\sdunn\Documents\Pivotal Open Source\events\SpringOne2GX 2014\presentation\Keynote\assets\spring-boo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378" y="870416"/>
              <a:ext cx="411480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744740" y="1215942"/>
              <a:ext cx="1915583" cy="239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00" dirty="0">
                  <a:solidFill>
                    <a:prstClr val="white"/>
                  </a:solidFill>
                </a:rPr>
                <a:t>Bootable, Minimal, Ops-Ready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79142" y="696740"/>
              <a:ext cx="1477726" cy="17556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EEECE1"/>
                  </a:solidFill>
                </a:rPr>
                <a:t>BOOT</a:t>
              </a:r>
              <a:endParaRPr lang="en-US" sz="1200" b="1" dirty="0">
                <a:solidFill>
                  <a:srgbClr val="EEECE1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1385531" y="586282"/>
            <a:ext cx="2166726" cy="973274"/>
          </a:xfrm>
          <a:prstGeom prst="rect">
            <a:avLst/>
          </a:prstGeom>
          <a:solidFill>
            <a:srgbClr val="525252"/>
          </a:solidFill>
          <a:ln w="9525">
            <a:solidFill>
              <a:srgbClr val="558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95726" y="636140"/>
            <a:ext cx="1146337" cy="824538"/>
            <a:chOff x="1789520" y="636140"/>
            <a:chExt cx="1146337" cy="824538"/>
          </a:xfrm>
        </p:grpSpPr>
        <p:pic>
          <p:nvPicPr>
            <p:cNvPr id="16" name="Picture 4" descr="C:\Users\sdunn\Documents\Pivotal Open Source\events\SpringOne2GX 2014\presentation\Keynote\assets\spring-xd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224" y="881656"/>
              <a:ext cx="396928" cy="396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171501" y="636140"/>
              <a:ext cx="382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 dirty="0" smtClean="0">
                  <a:solidFill>
                    <a:srgbClr val="EEECE1"/>
                  </a:solidFill>
                </a:rPr>
                <a:t>XD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89520" y="1214457"/>
              <a:ext cx="11463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Stream, Taps</a:t>
              </a:r>
              <a:r>
                <a:rPr lang="en-US" sz="1000" dirty="0" smtClean="0">
                  <a:solidFill>
                    <a:schemeClr val="bg1"/>
                  </a:solidFill>
                </a:rPr>
                <a:t>, Jobs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</p:spTree>
    <p:extLst>
      <p:ext uri="{BB962C8B-B14F-4D97-AF65-F5344CB8AC3E}">
        <p14:creationId xmlns:p14="http://schemas.microsoft.com/office/powerpoint/2010/main" val="313554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3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icon_8219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6" y="1240622"/>
            <a:ext cx="2662256" cy="266225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415648" y="1604639"/>
            <a:ext cx="5351657" cy="1934222"/>
            <a:chOff x="3679148" y="1604639"/>
            <a:chExt cx="5351657" cy="1934222"/>
          </a:xfrm>
        </p:grpSpPr>
        <p:grpSp>
          <p:nvGrpSpPr>
            <p:cNvPr id="8" name="Group 7"/>
            <p:cNvGrpSpPr/>
            <p:nvPr/>
          </p:nvGrpSpPr>
          <p:grpSpPr>
            <a:xfrm>
              <a:off x="3679148" y="1604639"/>
              <a:ext cx="5351657" cy="1934222"/>
              <a:chOff x="3797374" y="1052023"/>
              <a:chExt cx="5351657" cy="193422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97374" y="1052023"/>
                <a:ext cx="5351657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sz="7000" dirty="0" smtClean="0">
                    <a:solidFill>
                      <a:srgbClr val="800000"/>
                    </a:solidFill>
                    <a:latin typeface="Helvetica Neue Bold Condensed"/>
                    <a:cs typeface="Helvetica Neue Bold Condensed"/>
                  </a:rPr>
                  <a:t>CONTACT INFO</a:t>
                </a:r>
                <a:endParaRPr lang="en-US" sz="7000" dirty="0">
                  <a:solidFill>
                    <a:srgbClr val="800000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797374" y="1909027"/>
                <a:ext cx="532362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 smtClean="0">
                    <a:latin typeface="Helvetica Neue"/>
                    <a:cs typeface="Helvetica Neue"/>
                  </a:rPr>
                  <a:t>EMAIL:</a:t>
                </a:r>
                <a:r>
                  <a:rPr lang="en-US" sz="3200" dirty="0" smtClean="0">
                    <a:latin typeface="Helvetica Neue"/>
                    <a:cs typeface="Helvetica Neue"/>
                  </a:rPr>
                  <a:t> </a:t>
                </a:r>
                <a:r>
                  <a:rPr lang="en-US" sz="3200" dirty="0" err="1" smtClean="0">
                    <a:latin typeface="Helvetica Neue"/>
                    <a:cs typeface="Helvetica Neue"/>
                  </a:rPr>
                  <a:t>mminella@pivotal.io</a:t>
                </a:r>
                <a:endParaRPr lang="en-US" sz="3200" dirty="0" smtClean="0">
                  <a:latin typeface="Helvetica Neue"/>
                  <a:cs typeface="Helvetica Neue"/>
                </a:endParaRPr>
              </a:p>
              <a:p>
                <a:r>
                  <a:rPr lang="en-US" sz="3200" b="1" dirty="0" smtClean="0">
                    <a:latin typeface="Helvetica Neue"/>
                    <a:cs typeface="Helvetica Neue"/>
                  </a:rPr>
                  <a:t>TWITTER:</a:t>
                </a:r>
                <a:r>
                  <a:rPr lang="en-US" sz="3200" dirty="0" smtClean="0">
                    <a:latin typeface="Helvetica Neue"/>
                    <a:cs typeface="Helvetica Neue"/>
                  </a:rPr>
                  <a:t> @</a:t>
                </a:r>
                <a:r>
                  <a:rPr lang="en-US" sz="3200" dirty="0" err="1" smtClean="0">
                    <a:latin typeface="Helvetica Neue"/>
                    <a:cs typeface="Helvetica Neue"/>
                  </a:rPr>
                  <a:t>michaelminella</a:t>
                </a:r>
                <a:endParaRPr lang="en-US" sz="3200" dirty="0">
                  <a:latin typeface="Helvetica Neue"/>
                  <a:cs typeface="Helvetica Neue"/>
                </a:endParaRPr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 flipV="1">
              <a:off x="3806837" y="2397389"/>
              <a:ext cx="5061423" cy="1154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793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7" descr="icon_33514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5149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702" y="3357"/>
            <a:ext cx="2672522" cy="26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20" y="2672523"/>
            <a:ext cx="1848615" cy="18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83226" y="1543587"/>
            <a:ext cx="4489723" cy="1938992"/>
            <a:chOff x="1083062" y="574091"/>
            <a:chExt cx="4489723" cy="1938992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67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14" name="Picture 13" descr="Screen Shot 2014-07-16 at 5.36.43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15" name="Picture 14" descr="Screen Shot 2014-07-16 at 5.40.23 PM.tiff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93402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076" y="2340918"/>
            <a:ext cx="7781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http 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filter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acmeenrich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 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shell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hdfs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592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Ingestion Stream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2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3131" y="2156252"/>
            <a:ext cx="8337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IoT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-HTTP.shell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&gt; 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typeconversiontransformer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| </a:t>
            </a:r>
            <a:endParaRPr lang="en-US" sz="2400" dirty="0" smtClean="0">
              <a:solidFill>
                <a:srgbClr val="A9B7C2"/>
              </a:solidFill>
              <a:latin typeface="Menlo Regular"/>
              <a:cs typeface="Menlo Regular"/>
            </a:endParaRPr>
          </a:p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gemfire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server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352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Tap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8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8530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749" y="466044"/>
            <a:ext cx="1817231" cy="1817231"/>
          </a:xfrm>
          <a:prstGeom prst="rect">
            <a:avLst/>
          </a:prstGeom>
        </p:spPr>
      </p:pic>
      <p:pic>
        <p:nvPicPr>
          <p:cNvPr id="6" name="Picture 5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114" y="2645432"/>
            <a:ext cx="1350937" cy="1350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769" y="604160"/>
            <a:ext cx="1834521" cy="1540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20684" y="2515845"/>
            <a:ext cx="1829216" cy="1610111"/>
            <a:chOff x="2986546" y="1641646"/>
            <a:chExt cx="1829216" cy="1610111"/>
          </a:xfrm>
        </p:grpSpPr>
        <p:pic>
          <p:nvPicPr>
            <p:cNvPr id="5" name="Picture 4" descr="icon_3109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5651" y="1641646"/>
              <a:ext cx="1610111" cy="1610111"/>
            </a:xfrm>
            <a:prstGeom prst="rect">
              <a:avLst/>
            </a:prstGeom>
          </p:spPr>
        </p:pic>
        <p:pic>
          <p:nvPicPr>
            <p:cNvPr id="11" name="Picture 10" descr="icon_3109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986546" y="1641646"/>
              <a:ext cx="1610111" cy="1610111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/>
          <p:nvPr/>
        </p:nvCxnSpPr>
        <p:spPr>
          <a:xfrm>
            <a:off x="2730133" y="1693262"/>
            <a:ext cx="8639" cy="1019413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36197" y="3377885"/>
            <a:ext cx="2668917" cy="863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0"/>
            <a:endCxn id="9" idx="2"/>
          </p:cNvCxnSpPr>
          <p:nvPr/>
        </p:nvCxnSpPr>
        <p:spPr>
          <a:xfrm flipV="1">
            <a:off x="6480583" y="2145158"/>
            <a:ext cx="10447" cy="50027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1248" y="2963885"/>
            <a:ext cx="644017" cy="931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216" y="1726688"/>
            <a:ext cx="1556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FFF Tusj Bold"/>
                <a:cs typeface="FFF Tusj Bold"/>
              </a:rPr>
              <a:t>TCP SOCKET</a:t>
            </a: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FFF Tusj Bold"/>
                <a:cs typeface="FFF Tusj Bold"/>
              </a:rPr>
              <a:t>OVER</a:t>
            </a: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FFF Tusj Bold"/>
                <a:cs typeface="FFF Tusj Bold"/>
              </a:rPr>
              <a:t>BLUETOOTH</a:t>
            </a:r>
            <a:endParaRPr lang="en-US" sz="16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15079" y="2473186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FF Tusj Bold"/>
                <a:cs typeface="FFF Tusj Bold"/>
              </a:rPr>
              <a:t>HTTP POST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FFF Tusj Bold"/>
                <a:cs typeface="FFF Tusj Bold"/>
              </a:rPr>
              <a:t>OVER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FFF Tusj Bold"/>
                <a:cs typeface="FFF Tusj Bold"/>
              </a:rPr>
              <a:t>CELLULAR</a:t>
            </a:r>
            <a:endParaRPr lang="en-US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</p:spTree>
    <p:extLst>
      <p:ext uri="{BB962C8B-B14F-4D97-AF65-F5344CB8AC3E}">
        <p14:creationId xmlns:p14="http://schemas.microsoft.com/office/powerpoint/2010/main" val="194879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  <a:effectLst/>
        </p:spPr>
      </p:pic>
      <p:sp>
        <p:nvSpPr>
          <p:cNvPr id="8" name="Rectangle 7"/>
          <p:cNvSpPr/>
          <p:nvPr/>
        </p:nvSpPr>
        <p:spPr>
          <a:xfrm>
            <a:off x="481146" y="610318"/>
            <a:ext cx="6723188" cy="1923852"/>
          </a:xfrm>
          <a:prstGeom prst="rect">
            <a:avLst/>
          </a:prstGeom>
          <a:solidFill>
            <a:schemeClr val="bg1"/>
          </a:solidFill>
          <a:ln>
            <a:solidFill>
              <a:srgbClr val="2D41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D417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7678" y="610318"/>
            <a:ext cx="139012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D4174"/>
                </a:solidFill>
                <a:latin typeface="FFF Tusj Bold"/>
                <a:cs typeface="FFF Tusj Bold"/>
              </a:rPr>
              <a:t>Spring XD</a:t>
            </a:r>
            <a:endParaRPr lang="en-US" dirty="0">
              <a:solidFill>
                <a:srgbClr val="2D4174"/>
              </a:solidFill>
              <a:latin typeface="FFF Tusj Bold"/>
              <a:cs typeface="FFF Tusj Bol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3724" y="1148111"/>
            <a:ext cx="851515" cy="369332"/>
          </a:xfrm>
          <a:prstGeom prst="rect">
            <a:avLst/>
          </a:prstGeom>
          <a:solidFill>
            <a:srgbClr val="FFFFFF"/>
          </a:solidFill>
          <a:ln>
            <a:solidFill>
              <a:srgbClr val="2D41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D417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724" y="1151845"/>
            <a:ext cx="85151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D4174"/>
                </a:solidFill>
                <a:latin typeface="FFF Tusj Bold"/>
                <a:cs typeface="FFF Tusj Bold"/>
              </a:rPr>
              <a:t>HTTP</a:t>
            </a:r>
            <a:endParaRPr lang="en-US" dirty="0">
              <a:solidFill>
                <a:srgbClr val="2D4174"/>
              </a:solidFill>
              <a:latin typeface="FFF Tusj Bold"/>
              <a:cs typeface="FFF Tusj Bold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185096" y="1143458"/>
            <a:ext cx="1688599" cy="378639"/>
            <a:chOff x="1632326" y="1366492"/>
            <a:chExt cx="1688599" cy="378639"/>
          </a:xfrm>
        </p:grpSpPr>
        <p:sp>
          <p:nvSpPr>
            <p:cNvPr id="20" name="Rectangle 19"/>
            <p:cNvSpPr/>
            <p:nvPr/>
          </p:nvSpPr>
          <p:spPr>
            <a:xfrm>
              <a:off x="1632326" y="1366492"/>
              <a:ext cx="1683615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43565" y="1375799"/>
              <a:ext cx="167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transformers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278812" y="1148111"/>
            <a:ext cx="710872" cy="369332"/>
            <a:chOff x="7079967" y="1367766"/>
            <a:chExt cx="583177" cy="369332"/>
          </a:xfrm>
          <a:effectLst/>
        </p:grpSpPr>
        <p:sp>
          <p:nvSpPr>
            <p:cNvPr id="21" name="Rectangle 20"/>
            <p:cNvSpPr/>
            <p:nvPr/>
          </p:nvSpPr>
          <p:spPr>
            <a:xfrm>
              <a:off x="7093757" y="1368770"/>
              <a:ext cx="569387" cy="364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79967" y="1367766"/>
              <a:ext cx="5831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2D4174"/>
                  </a:solidFill>
                  <a:latin typeface="FFF Tusj Bold"/>
                  <a:cs typeface="FFF Tusj Bold"/>
                </a:rPr>
                <a:t>hdfs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98485" y="1838266"/>
            <a:ext cx="1526719" cy="389278"/>
            <a:chOff x="6176190" y="2059126"/>
            <a:chExt cx="1526719" cy="389278"/>
          </a:xfrm>
          <a:effectLst/>
        </p:grpSpPr>
        <p:sp>
          <p:nvSpPr>
            <p:cNvPr id="25" name="Rectangle 24"/>
            <p:cNvSpPr/>
            <p:nvPr/>
          </p:nvSpPr>
          <p:spPr>
            <a:xfrm>
              <a:off x="6176190" y="2072816"/>
              <a:ext cx="1518364" cy="37558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84545" y="205912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2D4174"/>
                  </a:solidFill>
                  <a:latin typeface="FFF Tusj Bold"/>
                  <a:cs typeface="FFF Tusj Bold"/>
                </a:rPr>
                <a:t>gemfire</a:t>
              </a:r>
              <a:r>
                <a:rPr lang="en-US" dirty="0">
                  <a:solidFill>
                    <a:srgbClr val="2D4174"/>
                  </a:solidFill>
                  <a:latin typeface="FFF Tusj Bold"/>
                  <a:cs typeface="FFF Tusj Bold"/>
                </a:rPr>
                <a:t> </a:t>
              </a:r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tap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573552" y="1135579"/>
            <a:ext cx="1005403" cy="394397"/>
            <a:chOff x="5138350" y="3182004"/>
            <a:chExt cx="1005403" cy="394397"/>
          </a:xfrm>
          <a:effectLst/>
        </p:grpSpPr>
        <p:sp>
          <p:nvSpPr>
            <p:cNvPr id="26" name="Rectangle 25"/>
            <p:cNvSpPr/>
            <p:nvPr/>
          </p:nvSpPr>
          <p:spPr>
            <a:xfrm>
              <a:off x="5147149" y="3207069"/>
              <a:ext cx="988249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38350" y="3182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python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937" y="3149453"/>
            <a:ext cx="1153496" cy="985148"/>
          </a:xfrm>
          <a:prstGeom prst="rect">
            <a:avLst/>
          </a:prstGeom>
          <a:noFill/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225" y="824774"/>
            <a:ext cx="1153496" cy="985148"/>
          </a:xfrm>
          <a:prstGeom prst="rect">
            <a:avLst/>
          </a:prstGeom>
          <a:noFill/>
          <a:effectLst/>
        </p:spPr>
      </p:pic>
      <p:cxnSp>
        <p:nvCxnSpPr>
          <p:cNvPr id="45" name="Straight Arrow Connector 44"/>
          <p:cNvCxnSpPr>
            <a:endCxn id="15" idx="1"/>
          </p:cNvCxnSpPr>
          <p:nvPr/>
        </p:nvCxnSpPr>
        <p:spPr>
          <a:xfrm>
            <a:off x="290364" y="1329428"/>
            <a:ext cx="343360" cy="708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1" idx="3"/>
          </p:cNvCxnSpPr>
          <p:nvPr/>
        </p:nvCxnSpPr>
        <p:spPr>
          <a:xfrm flipV="1">
            <a:off x="6989684" y="1329430"/>
            <a:ext cx="780225" cy="207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25" idx="3"/>
            <a:endCxn id="34" idx="0"/>
          </p:cNvCxnSpPr>
          <p:nvPr/>
        </p:nvCxnSpPr>
        <p:spPr>
          <a:xfrm>
            <a:off x="6616849" y="2039750"/>
            <a:ext cx="1605836" cy="1109703"/>
          </a:xfrm>
          <a:prstGeom prst="bentConnector2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9684" y="2865386"/>
            <a:ext cx="1834521" cy="1540998"/>
          </a:xfrm>
          <a:prstGeom prst="rect">
            <a:avLst/>
          </a:prstGeom>
          <a:effectLst/>
        </p:spPr>
      </p:pic>
      <p:cxnSp>
        <p:nvCxnSpPr>
          <p:cNvPr id="76" name="Straight Arrow Connector 75"/>
          <p:cNvCxnSpPr/>
          <p:nvPr/>
        </p:nvCxnSpPr>
        <p:spPr>
          <a:xfrm flipH="1">
            <a:off x="3879433" y="3642027"/>
            <a:ext cx="3868437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861047" y="4586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FFF Tusj Bold"/>
                <a:cs typeface="FFF Tusj Bold"/>
              </a:rPr>
              <a:t>hdfs</a:t>
            </a:r>
            <a:endParaRPr lang="en-US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687253" y="413460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FFF Tusj Bold"/>
                <a:cs typeface="FFF Tusj Bold"/>
              </a:rPr>
              <a:t>GemFire</a:t>
            </a:r>
            <a:endParaRPr lang="en-US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185879" y="1141936"/>
            <a:ext cx="1683615" cy="369332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solidFill>
              <a:srgbClr val="2D41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D4174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73552" y="1163085"/>
            <a:ext cx="1005403" cy="369332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solidFill>
              <a:srgbClr val="2D41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D4174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208350" y="2912610"/>
            <a:ext cx="1683615" cy="1375283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solidFill>
              <a:srgbClr val="2D41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D4174"/>
              </a:solidFill>
            </a:endParaRPr>
          </a:p>
        </p:txBody>
      </p:sp>
      <p:cxnSp>
        <p:nvCxnSpPr>
          <p:cNvPr id="5" name="Straight Arrow Connector 4"/>
          <p:cNvCxnSpPr>
            <a:stCxn id="23" idx="3"/>
            <a:endCxn id="20" idx="1"/>
          </p:cNvCxnSpPr>
          <p:nvPr/>
        </p:nvCxnSpPr>
        <p:spPr>
          <a:xfrm flipV="1">
            <a:off x="1485239" y="1328124"/>
            <a:ext cx="699857" cy="465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7" idx="3"/>
            <a:endCxn id="33" idx="1"/>
          </p:cNvCxnSpPr>
          <p:nvPr/>
        </p:nvCxnSpPr>
        <p:spPr>
          <a:xfrm flipV="1">
            <a:off x="3873695" y="1320245"/>
            <a:ext cx="699857" cy="17186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3"/>
            <a:endCxn id="31" idx="1"/>
          </p:cNvCxnSpPr>
          <p:nvPr/>
        </p:nvCxnSpPr>
        <p:spPr>
          <a:xfrm flipV="1">
            <a:off x="5570600" y="1332777"/>
            <a:ext cx="708212" cy="1253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866545" y="1328124"/>
            <a:ext cx="0" cy="51014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99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94" grpId="0" animBg="1"/>
      <p:bldP spid="96" grpId="0" animBg="1"/>
      <p:bldP spid="9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1892" y="-284463"/>
            <a:ext cx="1111283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Performs the domain transformation into an acme motors specific domain model.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</a:t>
            </a:r>
            <a:r>
              <a:rPr lang="en-US" dirty="0" err="1">
                <a:solidFill>
                  <a:srgbClr val="76A66A"/>
                </a:solidFill>
                <a:latin typeface="Menlo Regular"/>
                <a:cs typeface="Menlo Regular"/>
              </a:rPr>
              <a:t>gfoster</a:t>
            </a:r>
            <a:endParaRPr lang="en-US" dirty="0">
              <a:solidFill>
                <a:srgbClr val="76A66A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/</a:t>
            </a:r>
          </a:p>
          <a:p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public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class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AcmeMotorEnrichingTransformer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implements Transformer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{</a:t>
            </a:r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public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Message&lt;?&gt; </a:t>
            </a:r>
            <a:r>
              <a:rPr lang="en-US" dirty="0" smtClean="0">
                <a:solidFill>
                  <a:srgbClr val="E2B173"/>
                </a:solidFill>
                <a:latin typeface="Menlo Regular"/>
                <a:cs typeface="Menlo Regular"/>
              </a:rPr>
              <a:t>transform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final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Message&lt;?&gt; message)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final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Object payload =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message.getPayload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endParaRPr lang="en-US" dirty="0">
              <a:solidFill>
                <a:srgbClr val="BA7C4E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Map&lt;String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,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Object&gt;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HashMap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&lt;&gt;()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endParaRPr lang="en-US" dirty="0">
              <a:solidFill>
                <a:srgbClr val="BA7C4E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try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 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if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(payload !=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null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				  map = </a:t>
            </a:r>
            <a:r>
              <a:rPr lang="en-US" dirty="0" err="1" smtClean="0">
                <a:solidFill>
                  <a:srgbClr val="8E71A6"/>
                </a:solidFill>
                <a:latin typeface="Menlo Regular"/>
                <a:cs typeface="Menlo Regular"/>
              </a:rPr>
              <a:t>mapper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.readValue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payload.toString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,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Map.</a:t>
            </a:r>
            <a:r>
              <a:rPr lang="en-US" dirty="0" err="1" smtClean="0">
                <a:solidFill>
                  <a:srgbClr val="BA7C4E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}</a:t>
            </a:r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 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map.put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“timestamp”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,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System.currentTimeMillis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 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map.put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“</a:t>
            </a:r>
            <a:r>
              <a:rPr lang="en-US" dirty="0" err="1" smtClean="0">
                <a:solidFill>
                  <a:srgbClr val="76A66A"/>
                </a:solidFill>
                <a:latin typeface="Menlo Regular"/>
                <a:cs typeface="Menlo Regular"/>
              </a:rPr>
              <a:t>guid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”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,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UUID.randomUUID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 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}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catch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final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Exception e) { </a:t>
            </a:r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38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59165" y="1369618"/>
            <a:ext cx="2790712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REALTIME DATA</a:t>
            </a:r>
          </a:p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SCIENCE</a:t>
            </a:r>
            <a:endParaRPr lang="en-US" sz="6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icon_4519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84077">
            <a:off x="318046" y="-3145"/>
            <a:ext cx="4619954" cy="46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713727" y="986701"/>
            <a:ext cx="5716546" cy="3170099"/>
            <a:chOff x="1313085" y="1180717"/>
            <a:chExt cx="5716546" cy="3170099"/>
          </a:xfrm>
        </p:grpSpPr>
        <p:sp>
          <p:nvSpPr>
            <p:cNvPr id="3" name="TextBox 2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42190A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88464" y="2007393"/>
              <a:ext cx="444116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42190A"/>
                  </a:solidFill>
                  <a:latin typeface="Helvetica Neue Bold Condensed"/>
                  <a:cs typeface="Helvetica Neue Bold Condensed"/>
                </a:rPr>
                <a:t>PREDICT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JOURNEY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700011" y="3718891"/>
              <a:ext cx="4218314" cy="0"/>
            </a:xfrm>
            <a:prstGeom prst="line">
              <a:avLst/>
            </a:prstGeom>
            <a:ln w="101600" cmpd="sng">
              <a:solidFill>
                <a:srgbClr val="4219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18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74561" y="1022528"/>
            <a:ext cx="3342674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000" dirty="0" smtClean="0">
                <a:solidFill>
                  <a:srgbClr val="10253F"/>
                </a:solidFill>
                <a:latin typeface="Helvetica Neue Bold Condensed"/>
                <a:cs typeface="Helvetica Neue Bold Condensed"/>
              </a:rPr>
              <a:t>THANKS!</a:t>
            </a:r>
            <a:endParaRPr lang="en-US" sz="7000" dirty="0">
              <a:solidFill>
                <a:srgbClr val="10253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5" y="725332"/>
            <a:ext cx="4020947" cy="40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4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713727" y="986701"/>
            <a:ext cx="5605240" cy="3170099"/>
            <a:chOff x="1313085" y="1180717"/>
            <a:chExt cx="5605240" cy="3170099"/>
          </a:xfrm>
        </p:grpSpPr>
        <p:sp>
          <p:nvSpPr>
            <p:cNvPr id="3" name="TextBox 2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 smtClean="0">
                  <a:solidFill>
                    <a:srgbClr val="42190A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20000" dirty="0">
                <a:solidFill>
                  <a:srgbClr val="42190A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88464" y="2007393"/>
              <a:ext cx="332742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42190A"/>
                  </a:solidFill>
                  <a:latin typeface="Helvetica Neue Bold Condensed"/>
                  <a:cs typeface="Helvetica Neue Bold Condensed"/>
                </a:rPr>
                <a:t>PREDICT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RANGE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700011" y="3718891"/>
              <a:ext cx="4218314" cy="0"/>
            </a:xfrm>
            <a:prstGeom prst="line">
              <a:avLst/>
            </a:prstGeom>
            <a:ln w="101600" cmpd="sng">
              <a:solidFill>
                <a:srgbClr val="4219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72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icon_1063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97" y="893140"/>
            <a:ext cx="3720617" cy="3720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4311" y="775289"/>
            <a:ext cx="4335501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spc="600" dirty="0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HOW DOES IT</a:t>
            </a:r>
          </a:p>
          <a:p>
            <a:pPr>
              <a:lnSpc>
                <a:spcPct val="80000"/>
              </a:lnSpc>
            </a:pPr>
            <a:r>
              <a:rPr lang="en-US" sz="11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WORK?</a:t>
            </a:r>
            <a:endParaRPr lang="en-US" sz="11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0372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7094" y="800633"/>
            <a:ext cx="3147015" cy="1922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STORE SENSOR</a:t>
            </a:r>
          </a:p>
          <a:p>
            <a:pPr>
              <a:lnSpc>
                <a:spcPct val="80000"/>
              </a:lnSpc>
            </a:pPr>
            <a:r>
              <a:rPr lang="en-US" sz="11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</a:t>
            </a:r>
            <a:endParaRPr lang="en-US" sz="11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3518">
            <a:off x="4757197" y="839617"/>
            <a:ext cx="3881233" cy="3314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941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17094" y="2945935"/>
            <a:ext cx="3215520" cy="128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OFFLINE BATCH</a:t>
            </a:r>
          </a:p>
          <a:p>
            <a:pPr>
              <a:lnSpc>
                <a:spcPct val="80000"/>
              </a:lnSpc>
            </a:pPr>
            <a:r>
              <a:rPr lang="en-US" sz="6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TRAINING</a:t>
            </a:r>
            <a:endParaRPr lang="en-US" sz="6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78750">
            <a:off x="4712934" y="657070"/>
            <a:ext cx="3399088" cy="339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08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_8530.png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11" y="999942"/>
            <a:ext cx="4684903" cy="4684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87789" y="1146014"/>
            <a:ext cx="3995481" cy="128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INITIAL</a:t>
            </a:r>
          </a:p>
          <a:p>
            <a:pPr>
              <a:lnSpc>
                <a:spcPct val="80000"/>
              </a:lnSpc>
            </a:pPr>
            <a:r>
              <a:rPr lang="en-US" sz="6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PREDICTION</a:t>
            </a:r>
            <a:endParaRPr lang="en-US" sz="6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9192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84822" y="3297244"/>
            <a:ext cx="4071824" cy="128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200" spc="300" dirty="0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REALTIME</a:t>
            </a:r>
          </a:p>
          <a:p>
            <a:pPr algn="r">
              <a:lnSpc>
                <a:spcPct val="80000"/>
              </a:lnSpc>
            </a:pPr>
            <a:r>
              <a:rPr lang="en-US" sz="6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EVALUATION</a:t>
            </a:r>
            <a:endParaRPr lang="en-US" sz="6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45570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3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5346" y="678924"/>
            <a:ext cx="713330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AAB8BF"/>
                </a:solidFill>
                <a:latin typeface="Menlo Regular"/>
                <a:cs typeface="Menlo Regular"/>
              </a:rPr>
              <a:t>…</a:t>
            </a:r>
          </a:p>
          <a:p>
            <a:r>
              <a:rPr lang="en-US" sz="2000" dirty="0" smtClean="0">
                <a:solidFill>
                  <a:srgbClr val="8E71A6"/>
                </a:solidFill>
                <a:latin typeface="Menlo Regular"/>
                <a:cs typeface="Menlo Regular"/>
              </a:rPr>
              <a:t>"</a:t>
            </a:r>
            <a:r>
              <a:rPr lang="en-US" sz="2000" dirty="0">
                <a:solidFill>
                  <a:srgbClr val="8E71A6"/>
                </a:solidFill>
                <a:latin typeface="Menlo Regular"/>
                <a:cs typeface="Menlo Regular"/>
              </a:rPr>
              <a:t>Predictions"</a:t>
            </a:r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: {</a:t>
            </a:r>
          </a:p>
          <a:p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    </a:t>
            </a:r>
            <a:r>
              <a:rPr lang="en-US" sz="2000" dirty="0">
                <a:solidFill>
                  <a:srgbClr val="8E71A6"/>
                </a:solidFill>
                <a:latin typeface="Menlo Regular"/>
                <a:cs typeface="Menlo Regular"/>
              </a:rPr>
              <a:t>"</a:t>
            </a:r>
            <a:r>
              <a:rPr lang="en-US" sz="2000" dirty="0" err="1">
                <a:solidFill>
                  <a:srgbClr val="8E71A6"/>
                </a:solidFill>
                <a:latin typeface="Menlo Regular"/>
                <a:cs typeface="Menlo Regular"/>
              </a:rPr>
              <a:t>ClusterPredictions</a:t>
            </a:r>
            <a:r>
              <a:rPr lang="en-US" sz="2000" dirty="0">
                <a:solidFill>
                  <a:srgbClr val="8E71A6"/>
                </a:solidFill>
                <a:latin typeface="Menlo Regular"/>
                <a:cs typeface="Menlo Regular"/>
              </a:rPr>
              <a:t>"</a:t>
            </a:r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: {</a:t>
            </a:r>
          </a:p>
          <a:p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        </a:t>
            </a:r>
            <a:r>
              <a:rPr lang="en-US" sz="2000" dirty="0">
                <a:solidFill>
                  <a:srgbClr val="8E71A6"/>
                </a:solidFill>
                <a:latin typeface="Menlo Regular"/>
                <a:cs typeface="Menlo Regular"/>
              </a:rPr>
              <a:t>"0"</a:t>
            </a:r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: {</a:t>
            </a:r>
          </a:p>
          <a:p>
            <a:r>
              <a:rPr lang="en-US" sz="2000" dirty="0">
                <a:solidFill>
                  <a:srgbClr val="8E71A6"/>
                </a:solidFill>
                <a:latin typeface="Menlo Regular"/>
                <a:cs typeface="Menlo Regular"/>
              </a:rPr>
              <a:t>            "</a:t>
            </a:r>
            <a:r>
              <a:rPr lang="en-US" sz="2000" dirty="0" err="1">
                <a:solidFill>
                  <a:srgbClr val="8E71A6"/>
                </a:solidFill>
                <a:latin typeface="Menlo Regular"/>
                <a:cs typeface="Menlo Regular"/>
              </a:rPr>
              <a:t>EndLocation</a:t>
            </a:r>
            <a:r>
              <a:rPr lang="en-US" sz="2000" dirty="0">
                <a:solidFill>
                  <a:srgbClr val="8E71A6"/>
                </a:solidFill>
                <a:latin typeface="Menlo Regular"/>
                <a:cs typeface="Menlo Regular"/>
              </a:rPr>
              <a:t>"</a:t>
            </a:r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: [</a:t>
            </a:r>
          </a:p>
          <a:p>
            <a:r>
              <a:rPr lang="en-US" sz="2000" dirty="0">
                <a:solidFill>
                  <a:srgbClr val="6C96B4"/>
                </a:solidFill>
                <a:latin typeface="Menlo Regular"/>
                <a:cs typeface="Menlo Regular"/>
              </a:rPr>
              <a:t>                32.98525175453122</a:t>
            </a:r>
            <a:r>
              <a:rPr lang="en-US" sz="2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2000" dirty="0">
                <a:solidFill>
                  <a:srgbClr val="6C96B4"/>
                </a:solidFill>
                <a:latin typeface="Menlo Regular"/>
                <a:cs typeface="Menlo Regular"/>
              </a:rPr>
              <a:t>                -96.70940837440399</a:t>
            </a:r>
          </a:p>
          <a:p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            ]</a:t>
            </a:r>
            <a:r>
              <a:rPr lang="en-US" sz="2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2000" dirty="0">
                <a:solidFill>
                  <a:srgbClr val="8E71A6"/>
                </a:solidFill>
                <a:latin typeface="Menlo Regular"/>
                <a:cs typeface="Menlo Regular"/>
              </a:rPr>
              <a:t>            "</a:t>
            </a:r>
            <a:r>
              <a:rPr lang="en-US" sz="2000" dirty="0" err="1">
                <a:solidFill>
                  <a:srgbClr val="8E71A6"/>
                </a:solidFill>
                <a:latin typeface="Menlo Regular"/>
                <a:cs typeface="Menlo Regular"/>
              </a:rPr>
              <a:t>MPG_Journey</a:t>
            </a:r>
            <a:r>
              <a:rPr lang="en-US" sz="2000" dirty="0">
                <a:solidFill>
                  <a:srgbClr val="8E71A6"/>
                </a:solidFill>
                <a:latin typeface="Menlo Regular"/>
                <a:cs typeface="Menlo Regular"/>
              </a:rPr>
              <a:t>"</a:t>
            </a:r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: </a:t>
            </a:r>
            <a:r>
              <a:rPr lang="en-US" sz="2000" dirty="0">
                <a:solidFill>
                  <a:srgbClr val="6C96B4"/>
                </a:solidFill>
                <a:latin typeface="Menlo Regular"/>
                <a:cs typeface="Menlo Regular"/>
              </a:rPr>
              <a:t>25.60900810315203</a:t>
            </a:r>
            <a:r>
              <a:rPr lang="en-US" sz="2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2000" dirty="0">
                <a:solidFill>
                  <a:srgbClr val="8E71A6"/>
                </a:solidFill>
                <a:latin typeface="Menlo Regular"/>
                <a:cs typeface="Menlo Regular"/>
              </a:rPr>
              <a:t>            "Probability"</a:t>
            </a:r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:</a:t>
            </a:r>
            <a:r>
              <a:rPr lang="en-US" sz="2000" dirty="0">
                <a:solidFill>
                  <a:srgbClr val="6C96B4"/>
                </a:solidFill>
                <a:latin typeface="Menlo Regular"/>
                <a:cs typeface="Menlo Regular"/>
              </a:rPr>
              <a:t> 0.63736</a:t>
            </a:r>
          </a:p>
          <a:p>
            <a:r>
              <a:rPr lang="en-US" sz="2000" dirty="0">
                <a:solidFill>
                  <a:srgbClr val="AAB8BF"/>
                </a:solidFill>
                <a:latin typeface="Menlo Regular"/>
                <a:cs typeface="Menlo Regular"/>
              </a:rPr>
              <a:t>        }</a:t>
            </a:r>
            <a:r>
              <a:rPr lang="en-US" sz="2000" dirty="0">
                <a:solidFill>
                  <a:srgbClr val="B3592E"/>
                </a:solidFill>
                <a:latin typeface="Menlo Regular"/>
                <a:cs typeface="Menlo Regular"/>
              </a:rPr>
              <a:t>,</a:t>
            </a:r>
          </a:p>
          <a:p>
            <a:r>
              <a:rPr lang="en-US" sz="2000" dirty="0" smtClean="0">
                <a:solidFill>
                  <a:srgbClr val="AAB8BF"/>
                </a:solidFill>
                <a:latin typeface="Menlo Regular"/>
                <a:cs typeface="Menlo Regular"/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00953" y="1071247"/>
            <a:ext cx="3071788" cy="1100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REALTIME</a:t>
            </a:r>
          </a:p>
          <a:p>
            <a:pPr algn="ctr">
              <a:lnSpc>
                <a:spcPct val="80000"/>
              </a:lnSpc>
            </a:pPr>
            <a:r>
              <a:rPr lang="en-US" sz="45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DASHBOARD</a:t>
            </a:r>
            <a:endParaRPr lang="en-US" sz="45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13968">
            <a:off x="230950" y="524061"/>
            <a:ext cx="5403975" cy="45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01555" y="1634464"/>
              <a:ext cx="4264580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GEMFIRE</a:t>
              </a:r>
              <a:endParaRPr lang="en-US" sz="9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736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38360" y="1634464"/>
              <a:ext cx="2534517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REST</a:t>
              </a:r>
              <a:endParaRPr lang="en-US" sz="9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6802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24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80292" y="1634464"/>
              <a:ext cx="4139929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YOEMAN</a:t>
              </a:r>
              <a:endParaRPr lang="en-US" sz="9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447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567927" cy="1938992"/>
            <a:chOff x="1623396" y="1202052"/>
            <a:chExt cx="656792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88636" y="1634464"/>
              <a:ext cx="5702687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ANGULARJS</a:t>
              </a:r>
              <a:endParaRPr lang="en-US" sz="9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48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1892" y="-284463"/>
            <a:ext cx="1111283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Performs the domain transformation into an acme motors specific domain model.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</a:t>
            </a:r>
            <a:r>
              <a:rPr lang="en-US" dirty="0" err="1">
                <a:solidFill>
                  <a:srgbClr val="76A66A"/>
                </a:solidFill>
                <a:latin typeface="Menlo Regular"/>
                <a:cs typeface="Menlo Regular"/>
              </a:rPr>
              <a:t>gfoster</a:t>
            </a:r>
            <a:endParaRPr lang="en-US" dirty="0">
              <a:solidFill>
                <a:srgbClr val="76A66A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/</a:t>
            </a:r>
          </a:p>
          <a:p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public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class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AcmeMotorEnrichingTransformer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implements Transformer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{</a:t>
            </a:r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public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Message&lt;?&gt; </a:t>
            </a:r>
            <a:r>
              <a:rPr lang="en-US" dirty="0" smtClean="0">
                <a:solidFill>
                  <a:srgbClr val="E2B173"/>
                </a:solidFill>
                <a:latin typeface="Menlo Regular"/>
                <a:cs typeface="Menlo Regular"/>
              </a:rPr>
              <a:t>transform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final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Message&lt;?&gt; message)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final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Object payload =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message.getPayload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endParaRPr lang="en-US" dirty="0">
              <a:solidFill>
                <a:srgbClr val="BA7C4E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Map&lt;String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,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Object&gt;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HashMap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&lt;&gt;()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endParaRPr lang="en-US" dirty="0">
              <a:solidFill>
                <a:srgbClr val="BA7C4E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try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 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if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(payload !=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null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				  map = </a:t>
            </a:r>
            <a:r>
              <a:rPr lang="en-US" dirty="0" err="1" smtClean="0">
                <a:solidFill>
                  <a:srgbClr val="8E71A6"/>
                </a:solidFill>
                <a:latin typeface="Menlo Regular"/>
                <a:cs typeface="Menlo Regular"/>
              </a:rPr>
              <a:t>mapper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.readValue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payload.toString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,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Map.</a:t>
            </a:r>
            <a:r>
              <a:rPr lang="en-US" dirty="0" err="1" smtClean="0">
                <a:solidFill>
                  <a:srgbClr val="BA7C4E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}</a:t>
            </a:r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 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map.put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“timestamp”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,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System.currentTimeMillis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 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map.put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“</a:t>
            </a:r>
            <a:r>
              <a:rPr lang="en-US" dirty="0" err="1" smtClean="0">
                <a:solidFill>
                  <a:srgbClr val="76A66A"/>
                </a:solidFill>
                <a:latin typeface="Menlo Regular"/>
                <a:cs typeface="Menlo Regular"/>
              </a:rPr>
              <a:t>guid</a:t>
            </a:r>
            <a:r>
              <a:rPr lang="en-US" dirty="0" smtClean="0">
                <a:solidFill>
                  <a:srgbClr val="76A66A"/>
                </a:solidFill>
                <a:latin typeface="Menlo Regular"/>
                <a:cs typeface="Menlo Regular"/>
              </a:rPr>
              <a:t>”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, </a:t>
            </a:r>
            <a:r>
              <a:rPr lang="en-US" dirty="0" err="1" smtClean="0">
                <a:solidFill>
                  <a:srgbClr val="AEBDD0"/>
                </a:solidFill>
                <a:latin typeface="Menlo Regular"/>
                <a:cs typeface="Menlo Regular"/>
              </a:rPr>
              <a:t>UUID.randomUUID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())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       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   } </a:t>
            </a:r>
            <a:r>
              <a:rPr lang="en-US" dirty="0" smtClean="0">
                <a:solidFill>
                  <a:srgbClr val="BA7C4E"/>
                </a:solidFill>
                <a:latin typeface="Menlo Regular"/>
                <a:cs typeface="Menlo Regular"/>
              </a:rPr>
              <a:t>catch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final </a:t>
            </a:r>
            <a:r>
              <a:rPr lang="en-US" dirty="0" smtClean="0">
                <a:solidFill>
                  <a:srgbClr val="AEBDD0"/>
                </a:solidFill>
                <a:latin typeface="Menlo Regular"/>
                <a:cs typeface="Menlo Regular"/>
              </a:rPr>
              <a:t>Exception e) { </a:t>
            </a:r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9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331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84632">
            <a:off x="255889" y="-10059"/>
            <a:ext cx="4432724" cy="44327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21130" y="2942516"/>
            <a:ext cx="3842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SOLUTION AT </a:t>
            </a:r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SCALE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9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53241.png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17" y="702440"/>
            <a:ext cx="3738621" cy="3738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8622" y="1706416"/>
            <a:ext cx="3794831" cy="1568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600" spc="3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100,000’s OF</a:t>
            </a:r>
          </a:p>
          <a:p>
            <a:pPr>
              <a:lnSpc>
                <a:spcPct val="70000"/>
              </a:lnSpc>
            </a:pPr>
            <a:r>
              <a:rPr lang="en-US" sz="83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CLIENTS</a:t>
            </a:r>
            <a:endParaRPr lang="en-US" sz="83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4022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8250" y="1049131"/>
            <a:ext cx="2647674" cy="2647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5840" y="1723180"/>
            <a:ext cx="4837085" cy="1545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600" spc="3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MILLIONS OF</a:t>
            </a:r>
          </a:p>
          <a:p>
            <a:pPr>
              <a:lnSpc>
                <a:spcPct val="70000"/>
              </a:lnSpc>
            </a:pPr>
            <a:r>
              <a:rPr lang="en-US" sz="83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MESSAGES</a:t>
            </a:r>
            <a:endParaRPr lang="en-US" sz="83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58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95840" y="1723180"/>
            <a:ext cx="4481191" cy="1972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6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PER MINUTE OVER</a:t>
            </a:r>
          </a:p>
          <a:p>
            <a:pPr>
              <a:lnSpc>
                <a:spcPct val="70000"/>
              </a:lnSpc>
            </a:pPr>
            <a:r>
              <a:rPr lang="en-US" sz="12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100 GB</a:t>
            </a:r>
            <a:endParaRPr lang="en-US" sz="12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icon_4503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0" y="933633"/>
            <a:ext cx="3420320" cy="34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15641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8" y="992418"/>
            <a:ext cx="7973525" cy="41510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7598" y="378617"/>
            <a:ext cx="4288804" cy="139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6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WHAT DOES THIS</a:t>
            </a:r>
          </a:p>
          <a:p>
            <a:pPr>
              <a:lnSpc>
                <a:spcPct val="70000"/>
              </a:lnSpc>
            </a:pPr>
            <a:r>
              <a:rPr lang="en-US" sz="6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LOOK LIKE?</a:t>
            </a:r>
            <a:endParaRPr lang="en-US" sz="68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6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  <a:effectLst/>
        </p:spPr>
      </p:pic>
      <p:sp>
        <p:nvSpPr>
          <p:cNvPr id="23" name="Rectangle 22"/>
          <p:cNvSpPr/>
          <p:nvPr/>
        </p:nvSpPr>
        <p:spPr>
          <a:xfrm>
            <a:off x="623051" y="1654973"/>
            <a:ext cx="851515" cy="369332"/>
          </a:xfrm>
          <a:prstGeom prst="rect">
            <a:avLst/>
          </a:prstGeom>
          <a:solidFill>
            <a:srgbClr val="FFFFFF"/>
          </a:solidFill>
          <a:ln>
            <a:solidFill>
              <a:srgbClr val="2D41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D417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3051" y="1660708"/>
            <a:ext cx="85151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D4174"/>
                </a:solidFill>
                <a:latin typeface="FFF Tusj Bold"/>
                <a:cs typeface="FFF Tusj Bold"/>
              </a:rPr>
              <a:t>HTTP</a:t>
            </a:r>
            <a:endParaRPr lang="en-US" dirty="0">
              <a:solidFill>
                <a:srgbClr val="2D4174"/>
              </a:solidFill>
              <a:latin typeface="FFF Tusj Bold"/>
              <a:cs typeface="FFF Tusj Bold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1930896" y="1657840"/>
            <a:ext cx="1683615" cy="378639"/>
            <a:chOff x="1632326" y="1366492"/>
            <a:chExt cx="1683615" cy="378639"/>
          </a:xfrm>
        </p:grpSpPr>
        <p:sp>
          <p:nvSpPr>
            <p:cNvPr id="20" name="Rectangle 19"/>
            <p:cNvSpPr/>
            <p:nvPr/>
          </p:nvSpPr>
          <p:spPr>
            <a:xfrm>
              <a:off x="1632326" y="1366492"/>
              <a:ext cx="1683615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32326" y="1375799"/>
              <a:ext cx="167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transformers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070841" y="1654973"/>
            <a:ext cx="723275" cy="369332"/>
            <a:chOff x="7033847" y="1367766"/>
            <a:chExt cx="723275" cy="369332"/>
          </a:xfrm>
          <a:effectLst/>
        </p:grpSpPr>
        <p:sp>
          <p:nvSpPr>
            <p:cNvPr id="21" name="Rectangle 20"/>
            <p:cNvSpPr/>
            <p:nvPr/>
          </p:nvSpPr>
          <p:spPr>
            <a:xfrm>
              <a:off x="7093757" y="1368770"/>
              <a:ext cx="569387" cy="364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33847" y="136776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2D4174"/>
                  </a:solidFill>
                  <a:latin typeface="FFF Tusj Bold"/>
                  <a:cs typeface="FFF Tusj Bold"/>
                </a:rPr>
                <a:t>hdfs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21200" y="3685585"/>
            <a:ext cx="1526719" cy="389278"/>
            <a:chOff x="6176190" y="2059126"/>
            <a:chExt cx="1526719" cy="389278"/>
          </a:xfrm>
          <a:effectLst/>
        </p:grpSpPr>
        <p:sp>
          <p:nvSpPr>
            <p:cNvPr id="25" name="Rectangle 24"/>
            <p:cNvSpPr/>
            <p:nvPr/>
          </p:nvSpPr>
          <p:spPr>
            <a:xfrm>
              <a:off x="6176190" y="2072816"/>
              <a:ext cx="1518364" cy="37558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84545" y="205912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2D4174"/>
                  </a:solidFill>
                  <a:latin typeface="FFF Tusj Bold"/>
                  <a:cs typeface="FFF Tusj Bold"/>
                </a:rPr>
                <a:t>gemfire</a:t>
              </a:r>
              <a:r>
                <a:rPr lang="en-US" dirty="0">
                  <a:solidFill>
                    <a:srgbClr val="2D4174"/>
                  </a:solidFill>
                  <a:latin typeface="FFF Tusj Bold"/>
                  <a:cs typeface="FFF Tusj Bold"/>
                </a:rPr>
                <a:t> </a:t>
              </a:r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tap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5264" y="3298847"/>
            <a:ext cx="1153496" cy="985148"/>
          </a:xfrm>
          <a:prstGeom prst="rect">
            <a:avLst/>
          </a:prstGeom>
          <a:noFill/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903" y="1352800"/>
            <a:ext cx="1153496" cy="985148"/>
          </a:xfrm>
          <a:prstGeom prst="rect">
            <a:avLst/>
          </a:prstGeom>
          <a:noFill/>
          <a:effectLst/>
        </p:spPr>
      </p:pic>
      <p:cxnSp>
        <p:nvCxnSpPr>
          <p:cNvPr id="45" name="Straight Arrow Connector 44"/>
          <p:cNvCxnSpPr>
            <a:endCxn id="15" idx="1"/>
          </p:cNvCxnSpPr>
          <p:nvPr/>
        </p:nvCxnSpPr>
        <p:spPr>
          <a:xfrm>
            <a:off x="279691" y="1841636"/>
            <a:ext cx="343360" cy="3738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1" idx="3"/>
          </p:cNvCxnSpPr>
          <p:nvPr/>
        </p:nvCxnSpPr>
        <p:spPr>
          <a:xfrm flipV="1">
            <a:off x="4700138" y="1837495"/>
            <a:ext cx="746149" cy="8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621200" y="9981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FFF Tusj Bold"/>
                <a:cs typeface="FFF Tusj Bold"/>
              </a:rPr>
              <a:t>hdfs</a:t>
            </a:r>
            <a:endParaRPr lang="en-US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676580" y="428399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FFF Tusj Bold"/>
                <a:cs typeface="FFF Tusj Bold"/>
              </a:rPr>
              <a:t>GemFire</a:t>
            </a:r>
            <a:endParaRPr lang="en-US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2175" y="2524397"/>
            <a:ext cx="6629436" cy="500308"/>
          </a:xfrm>
          <a:prstGeom prst="rect">
            <a:avLst/>
          </a:prstGeom>
          <a:solidFill>
            <a:srgbClr val="FFFFFF"/>
          </a:solidFill>
          <a:ln>
            <a:solidFill>
              <a:srgbClr val="2540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4524" y="2602698"/>
            <a:ext cx="2024738" cy="34370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992579" y="2024305"/>
            <a:ext cx="2" cy="50009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364414" y="2024305"/>
            <a:ext cx="1" cy="50009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228895" y="2028082"/>
            <a:ext cx="10324" cy="487918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522026" y="269371"/>
            <a:ext cx="2538168" cy="378639"/>
            <a:chOff x="1936589" y="269371"/>
            <a:chExt cx="2538168" cy="378639"/>
          </a:xfrm>
        </p:grpSpPr>
        <p:sp>
          <p:nvSpPr>
            <p:cNvPr id="62" name="Rectangle 61"/>
            <p:cNvSpPr/>
            <p:nvPr/>
          </p:nvSpPr>
          <p:spPr>
            <a:xfrm>
              <a:off x="1936589" y="269371"/>
              <a:ext cx="2538168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75322" y="278678"/>
              <a:ext cx="2260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Spring XD Admin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794116" y="278678"/>
            <a:ext cx="2538168" cy="378639"/>
            <a:chOff x="1936589" y="269371"/>
            <a:chExt cx="2538168" cy="378639"/>
          </a:xfrm>
        </p:grpSpPr>
        <p:sp>
          <p:nvSpPr>
            <p:cNvPr id="65" name="Rectangle 64"/>
            <p:cNvSpPr/>
            <p:nvPr/>
          </p:nvSpPr>
          <p:spPr>
            <a:xfrm>
              <a:off x="1936589" y="269371"/>
              <a:ext cx="2538168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75322" y="278678"/>
              <a:ext cx="2260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Zookeeper Cluster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7147919" y="3870251"/>
            <a:ext cx="568625" cy="0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4405948" y="1994251"/>
            <a:ext cx="10310" cy="497087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861864" y="3022850"/>
            <a:ext cx="0" cy="662735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992579" y="638703"/>
            <a:ext cx="1387476" cy="1016270"/>
          </a:xfrm>
          <a:prstGeom prst="straightConnector1">
            <a:avLst/>
          </a:prstGeom>
          <a:ln>
            <a:solidFill>
              <a:srgbClr val="95B3D7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0" idx="0"/>
          </p:cNvCxnSpPr>
          <p:nvPr/>
        </p:nvCxnSpPr>
        <p:spPr>
          <a:xfrm flipV="1">
            <a:off x="2772704" y="638703"/>
            <a:ext cx="0" cy="1019137"/>
          </a:xfrm>
          <a:prstGeom prst="straightConnector1">
            <a:avLst/>
          </a:prstGeom>
          <a:ln>
            <a:solidFill>
              <a:srgbClr val="95B3D7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1" idx="0"/>
          </p:cNvCxnSpPr>
          <p:nvPr/>
        </p:nvCxnSpPr>
        <p:spPr>
          <a:xfrm flipH="1" flipV="1">
            <a:off x="3205717" y="638703"/>
            <a:ext cx="1226762" cy="1016270"/>
          </a:xfrm>
          <a:prstGeom prst="straightConnector1">
            <a:avLst/>
          </a:prstGeom>
          <a:ln>
            <a:solidFill>
              <a:srgbClr val="95B3D7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3110501" y="3699275"/>
            <a:ext cx="1683615" cy="378639"/>
            <a:chOff x="1632326" y="1366492"/>
            <a:chExt cx="1683615" cy="378639"/>
          </a:xfrm>
        </p:grpSpPr>
        <p:sp>
          <p:nvSpPr>
            <p:cNvPr id="60" name="Rectangle 59"/>
            <p:cNvSpPr/>
            <p:nvPr/>
          </p:nvSpPr>
          <p:spPr>
            <a:xfrm>
              <a:off x="1632326" y="1366492"/>
              <a:ext cx="1683615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32326" y="1375799"/>
              <a:ext cx="167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transformers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 flipV="1">
            <a:off x="4336025" y="3054888"/>
            <a:ext cx="10324" cy="644387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383790" y="3022850"/>
            <a:ext cx="0" cy="662735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2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7044" y="2908418"/>
            <a:ext cx="3557384" cy="1302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HOW DO WE MAKE IT</a:t>
            </a:r>
          </a:p>
          <a:p>
            <a:pPr>
              <a:lnSpc>
                <a:spcPct val="70000"/>
              </a:lnSpc>
            </a:pPr>
            <a:r>
              <a:rPr lang="en-US" sz="7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FASTER?</a:t>
            </a:r>
            <a:endParaRPr lang="en-US" sz="7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 descr="icon_17825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00936"/>
            <a:ext cx="6081373" cy="60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4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rot="1160340">
            <a:off x="318157" y="302637"/>
            <a:ext cx="5464638" cy="5468477"/>
            <a:chOff x="1222604" y="-3569"/>
            <a:chExt cx="5464638" cy="5468477"/>
          </a:xfrm>
        </p:grpSpPr>
        <p:pic>
          <p:nvPicPr>
            <p:cNvPr id="5" name="Picture 4" descr="icon_4468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 flipH="1">
              <a:off x="1222604" y="270"/>
              <a:ext cx="5464638" cy="5464638"/>
            </a:xfrm>
            <a:prstGeom prst="rect">
              <a:avLst/>
            </a:prstGeom>
          </p:spPr>
        </p:pic>
        <p:pic>
          <p:nvPicPr>
            <p:cNvPr id="7" name="Picture 6" descr="icon_44681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2775586" y="58811"/>
              <a:ext cx="2068998" cy="1944237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811413" y="1278586"/>
            <a:ext cx="359585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9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BACK TO THE</a:t>
            </a:r>
          </a:p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BEGINNING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1303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7044" y="1958452"/>
            <a:ext cx="3479182" cy="122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MAKE THE PAYLOAD</a:t>
            </a:r>
          </a:p>
          <a:p>
            <a:pPr>
              <a:lnSpc>
                <a:spcPct val="70000"/>
              </a:lnSpc>
            </a:pPr>
            <a:r>
              <a:rPr lang="en-US" sz="6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SMALLER</a:t>
            </a:r>
            <a:endParaRPr lang="en-US" sz="68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 descr="icon_4993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60" y="88088"/>
            <a:ext cx="4658191" cy="46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2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49643" y="1029138"/>
            <a:ext cx="3403966" cy="112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PROCESS IS</a:t>
            </a:r>
          </a:p>
          <a:p>
            <a:pPr>
              <a:lnSpc>
                <a:spcPct val="7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I/O BOUND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 descr="icon_2686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2450">
            <a:off x="-125129" y="161679"/>
            <a:ext cx="5276227" cy="52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73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  <a:effectLst/>
        </p:spPr>
      </p:pic>
      <p:sp>
        <p:nvSpPr>
          <p:cNvPr id="23" name="Rectangle 22"/>
          <p:cNvSpPr/>
          <p:nvPr/>
        </p:nvSpPr>
        <p:spPr>
          <a:xfrm>
            <a:off x="623051" y="1654973"/>
            <a:ext cx="851515" cy="369332"/>
          </a:xfrm>
          <a:prstGeom prst="rect">
            <a:avLst/>
          </a:prstGeom>
          <a:solidFill>
            <a:srgbClr val="FFFFFF"/>
          </a:solidFill>
          <a:ln>
            <a:solidFill>
              <a:srgbClr val="2D41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D417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3051" y="1660708"/>
            <a:ext cx="85151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D4174"/>
                </a:solidFill>
                <a:latin typeface="FFF Tusj Bold"/>
                <a:cs typeface="FFF Tusj Bold"/>
              </a:rPr>
              <a:t>HTTP</a:t>
            </a:r>
            <a:endParaRPr lang="en-US" dirty="0">
              <a:solidFill>
                <a:srgbClr val="2D4174"/>
              </a:solidFill>
              <a:latin typeface="FFF Tusj Bold"/>
              <a:cs typeface="FFF Tusj Bold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1930896" y="1657840"/>
            <a:ext cx="1683615" cy="378639"/>
            <a:chOff x="1632326" y="1366492"/>
            <a:chExt cx="1683615" cy="378639"/>
          </a:xfrm>
        </p:grpSpPr>
        <p:sp>
          <p:nvSpPr>
            <p:cNvPr id="20" name="Rectangle 19"/>
            <p:cNvSpPr/>
            <p:nvPr/>
          </p:nvSpPr>
          <p:spPr>
            <a:xfrm>
              <a:off x="1632326" y="1366492"/>
              <a:ext cx="1683615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32326" y="1375799"/>
              <a:ext cx="167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transformers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070841" y="1654973"/>
            <a:ext cx="723275" cy="369332"/>
            <a:chOff x="7033847" y="1367766"/>
            <a:chExt cx="723275" cy="369332"/>
          </a:xfrm>
          <a:effectLst/>
        </p:grpSpPr>
        <p:sp>
          <p:nvSpPr>
            <p:cNvPr id="21" name="Rectangle 20"/>
            <p:cNvSpPr/>
            <p:nvPr/>
          </p:nvSpPr>
          <p:spPr>
            <a:xfrm>
              <a:off x="7093757" y="1368770"/>
              <a:ext cx="569387" cy="364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33847" y="1367766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2D4174"/>
                  </a:solidFill>
                  <a:latin typeface="FFF Tusj Bold"/>
                  <a:cs typeface="FFF Tusj Bold"/>
                </a:rPr>
                <a:t>hdfs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21200" y="3685585"/>
            <a:ext cx="1526719" cy="389278"/>
            <a:chOff x="6176190" y="2059126"/>
            <a:chExt cx="1526719" cy="389278"/>
          </a:xfrm>
          <a:effectLst/>
        </p:grpSpPr>
        <p:sp>
          <p:nvSpPr>
            <p:cNvPr id="25" name="Rectangle 24"/>
            <p:cNvSpPr/>
            <p:nvPr/>
          </p:nvSpPr>
          <p:spPr>
            <a:xfrm>
              <a:off x="6176190" y="2072816"/>
              <a:ext cx="1518364" cy="37558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84545" y="205912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2D4174"/>
                  </a:solidFill>
                  <a:latin typeface="FFF Tusj Bold"/>
                  <a:cs typeface="FFF Tusj Bold"/>
                </a:rPr>
                <a:t>gemfire</a:t>
              </a:r>
              <a:r>
                <a:rPr lang="en-US" dirty="0">
                  <a:solidFill>
                    <a:srgbClr val="2D4174"/>
                  </a:solidFill>
                  <a:latin typeface="FFF Tusj Bold"/>
                  <a:cs typeface="FFF Tusj Bold"/>
                </a:rPr>
                <a:t> </a:t>
              </a:r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tap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5264" y="3298847"/>
            <a:ext cx="1153496" cy="985148"/>
          </a:xfrm>
          <a:prstGeom prst="rect">
            <a:avLst/>
          </a:prstGeom>
          <a:noFill/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903" y="1352800"/>
            <a:ext cx="1153496" cy="985148"/>
          </a:xfrm>
          <a:prstGeom prst="rect">
            <a:avLst/>
          </a:prstGeom>
          <a:noFill/>
          <a:effectLst/>
        </p:spPr>
      </p:pic>
      <p:cxnSp>
        <p:nvCxnSpPr>
          <p:cNvPr id="45" name="Straight Arrow Connector 44"/>
          <p:cNvCxnSpPr>
            <a:endCxn id="15" idx="1"/>
          </p:cNvCxnSpPr>
          <p:nvPr/>
        </p:nvCxnSpPr>
        <p:spPr>
          <a:xfrm>
            <a:off x="279691" y="1841636"/>
            <a:ext cx="343360" cy="3738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1" idx="3"/>
          </p:cNvCxnSpPr>
          <p:nvPr/>
        </p:nvCxnSpPr>
        <p:spPr>
          <a:xfrm flipV="1">
            <a:off x="4700138" y="1837495"/>
            <a:ext cx="746149" cy="8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621200" y="9981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FFF Tusj Bold"/>
                <a:cs typeface="FFF Tusj Bold"/>
              </a:rPr>
              <a:t>hdfs</a:t>
            </a:r>
            <a:endParaRPr lang="en-US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676580" y="428399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FFF Tusj Bold"/>
                <a:cs typeface="FFF Tusj Bold"/>
              </a:rPr>
              <a:t>GemFire</a:t>
            </a:r>
            <a:endParaRPr lang="en-US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2175" y="2524397"/>
            <a:ext cx="6629436" cy="500308"/>
          </a:xfrm>
          <a:prstGeom prst="rect">
            <a:avLst/>
          </a:prstGeom>
          <a:solidFill>
            <a:srgbClr val="FFFFFF"/>
          </a:solidFill>
          <a:ln>
            <a:solidFill>
              <a:srgbClr val="25406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4524" y="2602698"/>
            <a:ext cx="2024738" cy="34370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992579" y="2024305"/>
            <a:ext cx="2" cy="5000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364414" y="2024305"/>
            <a:ext cx="1" cy="5000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228895" y="2028082"/>
            <a:ext cx="10324" cy="487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522026" y="269371"/>
            <a:ext cx="2538168" cy="378639"/>
            <a:chOff x="1936589" y="269371"/>
            <a:chExt cx="2538168" cy="378639"/>
          </a:xfrm>
        </p:grpSpPr>
        <p:sp>
          <p:nvSpPr>
            <p:cNvPr id="62" name="Rectangle 61"/>
            <p:cNvSpPr/>
            <p:nvPr/>
          </p:nvSpPr>
          <p:spPr>
            <a:xfrm>
              <a:off x="1936589" y="269371"/>
              <a:ext cx="2538168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75322" y="278678"/>
              <a:ext cx="2260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Spring XD Admin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794116" y="278678"/>
            <a:ext cx="2538168" cy="378639"/>
            <a:chOff x="1936589" y="269371"/>
            <a:chExt cx="2538168" cy="378639"/>
          </a:xfrm>
        </p:grpSpPr>
        <p:sp>
          <p:nvSpPr>
            <p:cNvPr id="65" name="Rectangle 64"/>
            <p:cNvSpPr/>
            <p:nvPr/>
          </p:nvSpPr>
          <p:spPr>
            <a:xfrm>
              <a:off x="1936589" y="269371"/>
              <a:ext cx="2538168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75322" y="278678"/>
              <a:ext cx="2260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Zookeeper Cluster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7147919" y="3870251"/>
            <a:ext cx="568625" cy="0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4405948" y="1994251"/>
            <a:ext cx="10310" cy="4970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861864" y="3022850"/>
            <a:ext cx="0" cy="6627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992579" y="638703"/>
            <a:ext cx="1387476" cy="1016270"/>
          </a:xfrm>
          <a:prstGeom prst="straightConnector1">
            <a:avLst/>
          </a:prstGeom>
          <a:ln>
            <a:solidFill>
              <a:srgbClr val="95B3D7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0" idx="0"/>
          </p:cNvCxnSpPr>
          <p:nvPr/>
        </p:nvCxnSpPr>
        <p:spPr>
          <a:xfrm flipV="1">
            <a:off x="2772704" y="638703"/>
            <a:ext cx="0" cy="1019137"/>
          </a:xfrm>
          <a:prstGeom prst="straightConnector1">
            <a:avLst/>
          </a:prstGeom>
          <a:ln>
            <a:solidFill>
              <a:srgbClr val="95B3D7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1" idx="0"/>
          </p:cNvCxnSpPr>
          <p:nvPr/>
        </p:nvCxnSpPr>
        <p:spPr>
          <a:xfrm flipH="1" flipV="1">
            <a:off x="3205717" y="638703"/>
            <a:ext cx="1226762" cy="1016270"/>
          </a:xfrm>
          <a:prstGeom prst="straightConnector1">
            <a:avLst/>
          </a:prstGeom>
          <a:ln>
            <a:solidFill>
              <a:srgbClr val="95B3D7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3110501" y="3699275"/>
            <a:ext cx="1683615" cy="378639"/>
            <a:chOff x="1632326" y="1366492"/>
            <a:chExt cx="1683615" cy="378639"/>
          </a:xfrm>
        </p:grpSpPr>
        <p:sp>
          <p:nvSpPr>
            <p:cNvPr id="60" name="Rectangle 59"/>
            <p:cNvSpPr/>
            <p:nvPr/>
          </p:nvSpPr>
          <p:spPr>
            <a:xfrm>
              <a:off x="1632326" y="1366492"/>
              <a:ext cx="1683615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32326" y="1375799"/>
              <a:ext cx="167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transformers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 flipV="1">
            <a:off x="4336025" y="3054888"/>
            <a:ext cx="10324" cy="6443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383790" y="3022850"/>
            <a:ext cx="0" cy="6627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7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  <a:effectLst/>
        </p:spPr>
      </p:pic>
      <p:sp>
        <p:nvSpPr>
          <p:cNvPr id="23" name="Rectangle 22"/>
          <p:cNvSpPr/>
          <p:nvPr/>
        </p:nvSpPr>
        <p:spPr>
          <a:xfrm>
            <a:off x="1389064" y="1999363"/>
            <a:ext cx="4077087" cy="649327"/>
          </a:xfrm>
          <a:prstGeom prst="rect">
            <a:avLst/>
          </a:prstGeom>
          <a:solidFill>
            <a:srgbClr val="FFFFFF"/>
          </a:solidFill>
          <a:ln>
            <a:solidFill>
              <a:srgbClr val="2D41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D417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9064" y="2002360"/>
            <a:ext cx="368562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D4174"/>
                </a:solidFill>
                <a:latin typeface="FFF Tusj Bold"/>
                <a:cs typeface="FFF Tusj Bold"/>
              </a:rPr>
              <a:t>HTTP | transformers | </a:t>
            </a:r>
            <a:r>
              <a:rPr lang="en-US" dirty="0" err="1" smtClean="0">
                <a:solidFill>
                  <a:srgbClr val="2D4174"/>
                </a:solidFill>
                <a:latin typeface="FFF Tusj Bold"/>
                <a:cs typeface="FFF Tusj Bold"/>
              </a:rPr>
              <a:t>hdfs</a:t>
            </a:r>
            <a:endParaRPr lang="en-US" dirty="0" smtClean="0">
              <a:solidFill>
                <a:srgbClr val="2D4174"/>
              </a:solidFill>
              <a:latin typeface="FFF Tusj Bold"/>
              <a:cs typeface="FFF Tusj Bold"/>
            </a:endParaRPr>
          </a:p>
          <a:p>
            <a:r>
              <a:rPr lang="en-US" dirty="0">
                <a:solidFill>
                  <a:srgbClr val="2D4174"/>
                </a:solidFill>
                <a:latin typeface="FFF Tusj Bold"/>
                <a:cs typeface="FFF Tusj Bold"/>
              </a:rPr>
              <a:t> </a:t>
            </a:r>
            <a:r>
              <a:rPr lang="en-US" dirty="0" smtClean="0">
                <a:solidFill>
                  <a:srgbClr val="2D4174"/>
                </a:solidFill>
                <a:latin typeface="FFF Tusj Bold"/>
                <a:cs typeface="FFF Tusj Bold"/>
              </a:rPr>
              <a:t>            transformers | </a:t>
            </a:r>
            <a:r>
              <a:rPr lang="en-US" dirty="0" err="1" smtClean="0">
                <a:solidFill>
                  <a:srgbClr val="2D4174"/>
                </a:solidFill>
                <a:latin typeface="FFF Tusj Bold"/>
                <a:cs typeface="FFF Tusj Bold"/>
              </a:rPr>
              <a:t>GemFire</a:t>
            </a:r>
            <a:endParaRPr lang="en-US" dirty="0">
              <a:solidFill>
                <a:srgbClr val="2D4174"/>
              </a:solidFill>
              <a:latin typeface="FFF Tusj Bold"/>
              <a:cs typeface="FFF Tusj Bold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180" y="3055543"/>
            <a:ext cx="1153496" cy="985148"/>
          </a:xfrm>
          <a:prstGeom prst="rect">
            <a:avLst/>
          </a:prstGeom>
          <a:noFill/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9916" y="1697191"/>
            <a:ext cx="1153496" cy="985148"/>
          </a:xfrm>
          <a:prstGeom prst="rect">
            <a:avLst/>
          </a:prstGeom>
          <a:noFill/>
          <a:effectLst/>
        </p:spPr>
      </p:pic>
      <p:cxnSp>
        <p:nvCxnSpPr>
          <p:cNvPr id="45" name="Straight Arrow Connector 44"/>
          <p:cNvCxnSpPr/>
          <p:nvPr/>
        </p:nvCxnSpPr>
        <p:spPr>
          <a:xfrm>
            <a:off x="1045704" y="2183288"/>
            <a:ext cx="343360" cy="0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466151" y="2181886"/>
            <a:ext cx="746149" cy="87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387213" y="134254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FFF Tusj Bold"/>
                <a:cs typeface="FFF Tusj Bold"/>
              </a:rPr>
              <a:t>hdfs</a:t>
            </a:r>
            <a:endParaRPr lang="en-US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68562" y="413574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FFF Tusj Bold"/>
                <a:cs typeface="FFF Tusj Bold"/>
              </a:rPr>
              <a:t>GemFire</a:t>
            </a:r>
            <a:endParaRPr lang="en-US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88039" y="613762"/>
            <a:ext cx="2538168" cy="378639"/>
            <a:chOff x="1936589" y="269371"/>
            <a:chExt cx="2538168" cy="378639"/>
          </a:xfrm>
        </p:grpSpPr>
        <p:sp>
          <p:nvSpPr>
            <p:cNvPr id="62" name="Rectangle 61"/>
            <p:cNvSpPr/>
            <p:nvPr/>
          </p:nvSpPr>
          <p:spPr>
            <a:xfrm>
              <a:off x="1936589" y="269371"/>
              <a:ext cx="2538168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75322" y="278678"/>
              <a:ext cx="2260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Spring XD Admin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60129" y="623069"/>
            <a:ext cx="2538168" cy="378639"/>
            <a:chOff x="1936589" y="269371"/>
            <a:chExt cx="2538168" cy="378639"/>
          </a:xfrm>
        </p:grpSpPr>
        <p:sp>
          <p:nvSpPr>
            <p:cNvPr id="65" name="Rectangle 64"/>
            <p:cNvSpPr/>
            <p:nvPr/>
          </p:nvSpPr>
          <p:spPr>
            <a:xfrm>
              <a:off x="1936589" y="269371"/>
              <a:ext cx="2538168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D417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D4174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75322" y="278678"/>
              <a:ext cx="2260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D4174"/>
                  </a:solidFill>
                  <a:latin typeface="FFF Tusj Bold"/>
                  <a:cs typeface="FFF Tusj Bold"/>
                </a:rPr>
                <a:t>Zookeeper Cluster</a:t>
              </a:r>
              <a:endParaRPr lang="en-US" dirty="0">
                <a:solidFill>
                  <a:srgbClr val="2D4174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4427928" y="2657677"/>
            <a:ext cx="0" cy="397866"/>
          </a:xfrm>
          <a:prstGeom prst="straightConnector1">
            <a:avLst/>
          </a:prstGeom>
          <a:ln>
            <a:solidFill>
              <a:srgbClr val="95B3D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1758592" y="983094"/>
            <a:ext cx="1387476" cy="1016270"/>
          </a:xfrm>
          <a:prstGeom prst="straightConnector1">
            <a:avLst/>
          </a:prstGeom>
          <a:ln>
            <a:solidFill>
              <a:srgbClr val="95B3D7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0" idx="0"/>
          </p:cNvCxnSpPr>
          <p:nvPr/>
        </p:nvCxnSpPr>
        <p:spPr>
          <a:xfrm flipV="1">
            <a:off x="3538717" y="983094"/>
            <a:ext cx="0" cy="1019137"/>
          </a:xfrm>
          <a:prstGeom prst="straightConnector1">
            <a:avLst/>
          </a:prstGeom>
          <a:ln>
            <a:solidFill>
              <a:srgbClr val="95B3D7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3971730" y="983094"/>
            <a:ext cx="1226762" cy="1016270"/>
          </a:xfrm>
          <a:prstGeom prst="straightConnector1">
            <a:avLst/>
          </a:prstGeom>
          <a:ln>
            <a:solidFill>
              <a:srgbClr val="95B3D7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9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 descr="icon_6087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" y="459821"/>
            <a:ext cx="4177717" cy="41777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2495" y="3176896"/>
            <a:ext cx="4328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000" spc="6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HIGH</a:t>
            </a:r>
          </a:p>
          <a:p>
            <a:pPr>
              <a:lnSpc>
                <a:spcPct val="7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AVAILABILITY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7856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  <a:effectLst/>
        </p:spPr>
      </p:pic>
      <p:grpSp>
        <p:nvGrpSpPr>
          <p:cNvPr id="11" name="Group 10"/>
          <p:cNvGrpSpPr/>
          <p:nvPr/>
        </p:nvGrpSpPr>
        <p:grpSpPr>
          <a:xfrm>
            <a:off x="1045704" y="382418"/>
            <a:ext cx="7066261" cy="4378665"/>
            <a:chOff x="1045704" y="164640"/>
            <a:chExt cx="7066261" cy="4378665"/>
          </a:xfrm>
        </p:grpSpPr>
        <p:grpSp>
          <p:nvGrpSpPr>
            <p:cNvPr id="2" name="Group 1"/>
            <p:cNvGrpSpPr/>
            <p:nvPr/>
          </p:nvGrpSpPr>
          <p:grpSpPr>
            <a:xfrm>
              <a:off x="1389064" y="1999363"/>
              <a:ext cx="4077087" cy="649328"/>
              <a:chOff x="1389064" y="1999363"/>
              <a:chExt cx="4077087" cy="64932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389064" y="1999363"/>
                <a:ext cx="4077087" cy="6493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2D417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D4174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389064" y="2002360"/>
                <a:ext cx="368562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HTTP | transformers | </a:t>
                </a:r>
                <a:r>
                  <a:rPr lang="en-US" dirty="0" err="1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hdfs</a:t>
                </a:r>
                <a:endParaRPr lang="en-US" dirty="0" smtClean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  <a:p>
                <a:r>
                  <a:rPr lang="en-US" dirty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 </a:t>
                </a:r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            transformers | </a:t>
                </a:r>
                <a:r>
                  <a:rPr lang="en-US" dirty="0" err="1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GemFire</a:t>
                </a:r>
                <a:endParaRPr lang="en-US" dirty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9916" y="1697191"/>
              <a:ext cx="1153496" cy="985148"/>
            </a:xfrm>
            <a:prstGeom prst="rect">
              <a:avLst/>
            </a:prstGeom>
            <a:noFill/>
            <a:effectLst/>
          </p:spPr>
        </p:pic>
        <p:cxnSp>
          <p:nvCxnSpPr>
            <p:cNvPr id="45" name="Straight Arrow Connector 44"/>
            <p:cNvCxnSpPr/>
            <p:nvPr/>
          </p:nvCxnSpPr>
          <p:spPr>
            <a:xfrm>
              <a:off x="1045704" y="2183288"/>
              <a:ext cx="343360" cy="0"/>
            </a:xfrm>
            <a:prstGeom prst="straightConnector1">
              <a:avLst/>
            </a:prstGeom>
            <a:ln>
              <a:solidFill>
                <a:srgbClr val="95B3D7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5466151" y="2181886"/>
              <a:ext cx="746149" cy="871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6387213" y="134254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hdfs</a:t>
              </a:r>
              <a:endParaRPr lang="en-US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288039" y="613762"/>
              <a:ext cx="2538168" cy="378639"/>
              <a:chOff x="1936589" y="269371"/>
              <a:chExt cx="2538168" cy="378639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936589" y="269371"/>
                <a:ext cx="2538168" cy="36933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2D417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D4174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075322" y="278678"/>
                <a:ext cx="2260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Spring XD Admin</a:t>
                </a:r>
                <a:endParaRPr lang="en-US" dirty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60129" y="573745"/>
              <a:ext cx="2538168" cy="378639"/>
              <a:chOff x="1936589" y="269371"/>
              <a:chExt cx="2538168" cy="378639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936589" y="269371"/>
                <a:ext cx="2538168" cy="36933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2D417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D4174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075322" y="278678"/>
                <a:ext cx="2260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Zookeeper Cluster</a:t>
                </a:r>
                <a:endParaRPr lang="en-US" dirty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4427928" y="2682339"/>
              <a:ext cx="0" cy="397866"/>
            </a:xfrm>
            <a:prstGeom prst="straightConnector1">
              <a:avLst/>
            </a:prstGeom>
            <a:ln>
              <a:solidFill>
                <a:srgbClr val="95B3D7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1758592" y="983094"/>
              <a:ext cx="1387476" cy="1016270"/>
            </a:xfrm>
            <a:prstGeom prst="straightConnector1">
              <a:avLst/>
            </a:prstGeom>
            <a:ln>
              <a:solidFill>
                <a:srgbClr val="95B3D7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3538717" y="983094"/>
              <a:ext cx="0" cy="1019137"/>
            </a:xfrm>
            <a:prstGeom prst="straightConnector1">
              <a:avLst/>
            </a:prstGeom>
            <a:ln>
              <a:solidFill>
                <a:srgbClr val="95B3D7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3971730" y="983094"/>
              <a:ext cx="1226762" cy="1016270"/>
            </a:xfrm>
            <a:prstGeom prst="straightConnector1">
              <a:avLst/>
            </a:prstGeom>
            <a:ln>
              <a:solidFill>
                <a:srgbClr val="95B3D7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1389064" y="3511078"/>
              <a:ext cx="4077087" cy="649328"/>
              <a:chOff x="1389064" y="1999363"/>
              <a:chExt cx="4077087" cy="64932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389064" y="1999363"/>
                <a:ext cx="4077087" cy="6493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2D417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D4174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389064" y="2002360"/>
                <a:ext cx="368562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HTTP | transformers | </a:t>
                </a:r>
                <a:r>
                  <a:rPr lang="en-US" dirty="0" err="1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hdfs</a:t>
                </a:r>
                <a:endParaRPr lang="en-US" dirty="0" smtClean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  <a:p>
                <a:r>
                  <a:rPr lang="en-US" dirty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 </a:t>
                </a:r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            transformers | </a:t>
                </a:r>
                <a:r>
                  <a:rPr lang="en-US" dirty="0" err="1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GemFire</a:t>
                </a:r>
                <a:endParaRPr lang="en-US" dirty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89064" y="2755220"/>
              <a:ext cx="4077087" cy="649328"/>
              <a:chOff x="1389064" y="1999363"/>
              <a:chExt cx="4077087" cy="64932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389064" y="1999363"/>
                <a:ext cx="4077087" cy="64932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2D417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D4174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389064" y="2002360"/>
                <a:ext cx="368562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HTTP | transformers | </a:t>
                </a:r>
                <a:r>
                  <a:rPr lang="en-US" dirty="0" err="1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hdfs</a:t>
                </a:r>
                <a:endParaRPr lang="en-US" dirty="0" smtClean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  <a:p>
                <a:r>
                  <a:rPr lang="en-US" dirty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 </a:t>
                </a:r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            transformers | </a:t>
                </a:r>
                <a:r>
                  <a:rPr lang="en-US" dirty="0" err="1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GemFire</a:t>
                </a:r>
                <a:endParaRPr lang="en-US" dirty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>
              <a:off x="1045704" y="2927568"/>
              <a:ext cx="343360" cy="0"/>
            </a:xfrm>
            <a:prstGeom prst="straightConnector1">
              <a:avLst/>
            </a:prstGeom>
            <a:ln>
              <a:solidFill>
                <a:srgbClr val="95B3D7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045704" y="3684179"/>
              <a:ext cx="343360" cy="0"/>
            </a:xfrm>
            <a:prstGeom prst="straightConnector1">
              <a:avLst/>
            </a:prstGeom>
            <a:ln>
              <a:solidFill>
                <a:srgbClr val="95B3D7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5466151" y="2183288"/>
              <a:ext cx="746149" cy="748910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43" idx="1"/>
            </p:cNvCxnSpPr>
            <p:nvPr/>
          </p:nvCxnSpPr>
          <p:spPr>
            <a:xfrm flipV="1">
              <a:off x="5466151" y="2189765"/>
              <a:ext cx="663765" cy="1494415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9916" y="3093772"/>
              <a:ext cx="1153496" cy="985148"/>
            </a:xfrm>
            <a:prstGeom prst="rect">
              <a:avLst/>
            </a:prstGeom>
            <a:noFill/>
            <a:effectLst/>
          </p:spPr>
        </p:pic>
        <p:sp>
          <p:nvSpPr>
            <p:cNvPr id="87" name="TextBox 86"/>
            <p:cNvSpPr txBox="1"/>
            <p:nvPr/>
          </p:nvSpPr>
          <p:spPr>
            <a:xfrm>
              <a:off x="6147298" y="4173973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FFF Tusj Bold"/>
                  <a:cs typeface="FFF Tusj Bold"/>
                </a:rPr>
                <a:t>GemFire</a:t>
              </a:r>
              <a:endParaRPr lang="en-US" dirty="0">
                <a:solidFill>
                  <a:srgbClr val="FFFFFF"/>
                </a:solidFill>
                <a:latin typeface="FFF Tusj Bold"/>
                <a:cs typeface="FFF Tusj Bold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5466151" y="2495459"/>
              <a:ext cx="746149" cy="1018616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5465382" y="3174872"/>
              <a:ext cx="746918" cy="339203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466151" y="3684180"/>
              <a:ext cx="746149" cy="230556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5563607" y="164640"/>
              <a:ext cx="2538168" cy="378639"/>
              <a:chOff x="1936589" y="269371"/>
              <a:chExt cx="2538168" cy="37863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936589" y="269371"/>
                <a:ext cx="2538168" cy="36933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2D417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D4174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075322" y="278678"/>
                <a:ext cx="2260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Zookeeper Cluster</a:t>
                </a:r>
                <a:endParaRPr lang="en-US" dirty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573797" y="1009233"/>
              <a:ext cx="2538168" cy="378639"/>
              <a:chOff x="1936589" y="269371"/>
              <a:chExt cx="2538168" cy="378639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936589" y="269371"/>
                <a:ext cx="2538168" cy="36933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2D417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D4174"/>
                  </a:solidFill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75322" y="278678"/>
                <a:ext cx="2260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2D4174"/>
                    </a:solidFill>
                    <a:latin typeface="FFF Tusj Bold"/>
                    <a:cs typeface="FFF Tusj Bold"/>
                  </a:rPr>
                  <a:t>Zookeeper Cluster</a:t>
                </a:r>
                <a:endParaRPr lang="en-US" dirty="0">
                  <a:solidFill>
                    <a:srgbClr val="2D4174"/>
                  </a:solidFill>
                  <a:latin typeface="FFF Tusj Bold"/>
                  <a:cs typeface="FFF Tusj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26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52180" y="1192922"/>
            <a:ext cx="2728668" cy="1383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err="1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IoT</a:t>
            </a:r>
            <a:endParaRPr lang="en-US" sz="3200" dirty="0" smtClean="0">
              <a:solidFill>
                <a:srgbClr val="42190A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ISSUES</a:t>
            </a:r>
            <a:endParaRPr lang="en-US" sz="7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21157">
            <a:off x="574649" y="105709"/>
            <a:ext cx="4405173" cy="44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2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3049" y="1204192"/>
            <a:ext cx="408890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COMPATIBILITY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icon_27142.png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5129" y="314025"/>
            <a:ext cx="4657587" cy="46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7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16528" y="1204192"/>
            <a:ext cx="46273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CONNECTIVITY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7" name="Picture 6" descr="icon_60027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8548">
            <a:off x="119521" y="179902"/>
            <a:ext cx="5774923" cy="57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17412" y="1192922"/>
            <a:ext cx="3675702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SECURITY</a:t>
            </a:r>
            <a:endParaRPr lang="en-US" sz="7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21157">
            <a:off x="574649" y="105709"/>
            <a:ext cx="4405173" cy="44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14703.png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11" y="825034"/>
            <a:ext cx="3493433" cy="3493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9165" y="1943886"/>
            <a:ext cx="2957496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REALLY COOL </a:t>
            </a:r>
            <a:r>
              <a:rPr lang="en-US" sz="3200" dirty="0" err="1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IoT</a:t>
            </a:r>
            <a:endParaRPr lang="en-US" sz="3200" dirty="0" smtClean="0">
              <a:solidFill>
                <a:srgbClr val="42190A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PROJECT</a:t>
            </a:r>
            <a:endParaRPr lang="en-US" sz="6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2579" y="1190682"/>
            <a:ext cx="3554990" cy="16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LOOKING INTO THE</a:t>
            </a:r>
          </a:p>
          <a:p>
            <a:pPr algn="ctr">
              <a:lnSpc>
                <a:spcPct val="80000"/>
              </a:lnSpc>
            </a:pPr>
            <a:r>
              <a:rPr lang="en-US" sz="8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6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8670" y="432279"/>
            <a:ext cx="3399088" cy="339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5181" y="3143177"/>
            <a:ext cx="4687400" cy="112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300" spc="6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BATCH TRAINING IN</a:t>
            </a:r>
          </a:p>
          <a:p>
            <a:pPr>
              <a:lnSpc>
                <a:spcPct val="7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0071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5730" y="3064159"/>
            <a:ext cx="4406916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ADDITIONAL</a:t>
            </a:r>
          </a:p>
          <a:p>
            <a:pPr>
              <a:lnSpc>
                <a:spcPct val="80000"/>
              </a:lnSpc>
            </a:pPr>
            <a:r>
              <a:rPr lang="en-US" sz="7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7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 descr="icon_2876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2" y="285554"/>
            <a:ext cx="4325182" cy="432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7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28908" y="748516"/>
            <a:ext cx="4581942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DRIVING</a:t>
            </a:r>
          </a:p>
          <a:p>
            <a:pPr>
              <a:lnSpc>
                <a:spcPct val="80000"/>
              </a:lnSpc>
            </a:pPr>
            <a:r>
              <a:rPr lang="en-US" sz="7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EFFICIENCY</a:t>
            </a:r>
            <a:endParaRPr lang="en-US" sz="7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8530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385" y="1181355"/>
            <a:ext cx="4684903" cy="46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9282" y="2948309"/>
            <a:ext cx="4102049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TRAFFIC</a:t>
            </a:r>
          </a:p>
          <a:p>
            <a:pPr>
              <a:lnSpc>
                <a:spcPct val="80000"/>
              </a:lnSpc>
            </a:pPr>
            <a:r>
              <a:rPr lang="en-US" sz="7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7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2355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1" y="-39722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3268" y="1059513"/>
            <a:ext cx="3318182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GAS</a:t>
            </a:r>
          </a:p>
          <a:p>
            <a:pPr>
              <a:lnSpc>
                <a:spcPct val="80000"/>
              </a:lnSpc>
            </a:pPr>
            <a:r>
              <a:rPr lang="en-US" sz="7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PRICING</a:t>
            </a:r>
            <a:endParaRPr lang="en-US" sz="7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38066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05" y="328418"/>
            <a:ext cx="4417861" cy="44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5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8355" y="-388821"/>
            <a:ext cx="7927290" cy="7927290"/>
            <a:chOff x="608355" y="-425463"/>
            <a:chExt cx="7927290" cy="7927290"/>
          </a:xfrm>
        </p:grpSpPr>
        <p:pic>
          <p:nvPicPr>
            <p:cNvPr id="2" name="Picture 1" descr="icon_10868.png"/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55" y="-425463"/>
              <a:ext cx="7927290" cy="792729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102119" y="536634"/>
              <a:ext cx="4939763" cy="1546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0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ACCIDENT</a:t>
              </a:r>
            </a:p>
            <a:p>
              <a:pPr algn="ctr"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ASSISTANCE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28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rgbClr val="10253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 descr="icon_1104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3" y="-1887642"/>
            <a:ext cx="8652274" cy="86522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3767" y="3389748"/>
            <a:ext cx="3634328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 err="1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IoT</a:t>
            </a:r>
            <a:r>
              <a:rPr lang="en-US" sz="3200" spc="3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 IS 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EVERYWHERE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252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16" y="243300"/>
            <a:ext cx="6013769" cy="4656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75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14699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36" y="825246"/>
            <a:ext cx="3493008" cy="3493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9165" y="1559165"/>
            <a:ext cx="2813591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42190A"/>
                </a:solidFill>
                <a:latin typeface="Helvetica Neue Bold Condensed"/>
                <a:cs typeface="Helvetica Neue Bold Condensed"/>
              </a:rPr>
              <a:t>COVERED BY AN</a:t>
            </a:r>
          </a:p>
          <a:p>
            <a:pPr>
              <a:lnSpc>
                <a:spcPct val="80000"/>
              </a:lnSpc>
            </a:pPr>
            <a:r>
              <a:rPr lang="en-US" sz="12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NDA</a:t>
            </a:r>
            <a:endParaRPr lang="en-US" sz="12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2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rgbClr val="10253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2034" y="2873458"/>
            <a:ext cx="4640478" cy="1345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rPr>
              <a:t>IoT</a:t>
            </a:r>
            <a:r>
              <a:rPr lang="en-US" sz="3200" spc="3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rPr>
              <a:t> PRESENTS UNIQUE </a:t>
            </a:r>
          </a:p>
          <a:p>
            <a:pPr>
              <a:lnSpc>
                <a:spcPct val="80000"/>
              </a:lnSpc>
            </a:pPr>
            <a:r>
              <a:rPr lang="en-US" sz="6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CHALLENGES</a:t>
            </a:r>
            <a:endParaRPr lang="en-US" sz="6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14296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537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2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61179" y="378617"/>
            <a:ext cx="6621646" cy="1418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6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IF YOU CAN</a:t>
            </a:r>
          </a:p>
          <a:p>
            <a:pPr algn="ctr">
              <a:lnSpc>
                <a:spcPct val="70000"/>
              </a:lnSpc>
            </a:pPr>
            <a:r>
              <a:rPr lang="en-US" sz="68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BRIDGE THE </a:t>
            </a:r>
            <a:r>
              <a:rPr lang="en-US" sz="6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GAPS</a:t>
            </a:r>
            <a:endParaRPr lang="en-US" sz="68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icon_136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9" y="454339"/>
            <a:ext cx="8374343" cy="56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4113" y="277839"/>
            <a:ext cx="3537187" cy="353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722110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MAKES THE REST EASY</a:t>
            </a:r>
          </a:p>
        </p:txBody>
      </p:sp>
    </p:spTree>
    <p:extLst>
      <p:ext uri="{BB962C8B-B14F-4D97-AF65-F5344CB8AC3E}">
        <p14:creationId xmlns:p14="http://schemas.microsoft.com/office/powerpoint/2010/main" val="3570989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1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Framework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spring.io/spring-framework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/spring-projects/spring-framework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</a:t>
            </a:r>
            <a:r>
              <a:rPr lang="en-US" sz="1800" dirty="0" smtClean="0"/>
              <a:t>/SPR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6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590520" y="65972"/>
            <a:ext cx="1465762" cy="808278"/>
            <a:chOff x="4828017" y="530666"/>
            <a:chExt cx="1465762" cy="808278"/>
          </a:xfrm>
        </p:grpSpPr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615" y="530666"/>
              <a:ext cx="420624" cy="42062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28017" y="938834"/>
              <a:ext cx="1465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07207" y="65972"/>
            <a:ext cx="1479892" cy="808278"/>
            <a:chOff x="3144971" y="530666"/>
            <a:chExt cx="1479892" cy="808278"/>
          </a:xfrm>
        </p:grpSpPr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200" y="530666"/>
              <a:ext cx="420624" cy="42062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144971" y="938834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67195" y="65972"/>
            <a:ext cx="1351652" cy="808278"/>
            <a:chOff x="1345367" y="530666"/>
            <a:chExt cx="1351652" cy="808278"/>
          </a:xfrm>
        </p:grpSpPr>
        <p:sp>
          <p:nvSpPr>
            <p:cNvPr id="32" name="TextBox 31"/>
            <p:cNvSpPr txBox="1"/>
            <p:nvPr/>
          </p:nvSpPr>
          <p:spPr>
            <a:xfrm>
              <a:off x="1345367" y="938834"/>
              <a:ext cx="1351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Connected Car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OliM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887414" y="2550764"/>
            <a:ext cx="1976032" cy="808278"/>
            <a:chOff x="6242453" y="530666"/>
            <a:chExt cx="1976032" cy="808278"/>
          </a:xfrm>
        </p:grpSpPr>
        <p:sp>
          <p:nvSpPr>
            <p:cNvPr id="34" name="TextBox 33"/>
            <p:cNvSpPr txBox="1"/>
            <p:nvPr/>
          </p:nvSpPr>
          <p:spPr>
            <a:xfrm>
              <a:off x="6242453" y="938834"/>
              <a:ext cx="19760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Thumbs Up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Alv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Jørgen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Bovolden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85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751171" y="893210"/>
            <a:ext cx="1344709" cy="797857"/>
            <a:chOff x="1348837" y="1591857"/>
            <a:chExt cx="1344709" cy="797857"/>
          </a:xfrm>
        </p:grpSpPr>
        <p:sp>
          <p:nvSpPr>
            <p:cNvPr id="30" name="TextBox 29"/>
            <p:cNvSpPr txBox="1"/>
            <p:nvPr/>
          </p:nvSpPr>
          <p:spPr>
            <a:xfrm>
              <a:off x="1348837" y="1989604"/>
              <a:ext cx="134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Nut by Naomi Atkinson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" name="Picture 5" descr="icon_5606.png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-22376" y="893210"/>
            <a:ext cx="1318423" cy="797857"/>
            <a:chOff x="3061759" y="1591857"/>
            <a:chExt cx="1318423" cy="797857"/>
          </a:xfrm>
        </p:grpSpPr>
        <p:sp>
          <p:nvSpPr>
            <p:cNvPr id="26" name="TextBox 25"/>
            <p:cNvSpPr txBox="1"/>
            <p:nvPr/>
          </p:nvSpPr>
          <p:spPr>
            <a:xfrm>
              <a:off x="3061759" y="1989604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Sad by Austin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Condiff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684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322135" y="893210"/>
            <a:ext cx="1402948" cy="797857"/>
            <a:chOff x="4801284" y="1591857"/>
            <a:chExt cx="1402948" cy="797857"/>
          </a:xfrm>
        </p:grpSpPr>
        <p:sp>
          <p:nvSpPr>
            <p:cNvPr id="35" name="TextBox 34"/>
            <p:cNvSpPr txBox="1"/>
            <p:nvPr/>
          </p:nvSpPr>
          <p:spPr>
            <a:xfrm>
              <a:off x="4801284" y="1989604"/>
              <a:ext cx="1402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Happy by Austin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Condiff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653249" y="71969"/>
            <a:ext cx="1368945" cy="796285"/>
            <a:chOff x="6581217" y="1591857"/>
            <a:chExt cx="1368945" cy="796285"/>
          </a:xfrm>
        </p:grpSpPr>
        <p:sp>
          <p:nvSpPr>
            <p:cNvPr id="31" name="TextBox 30"/>
            <p:cNvSpPr txBox="1"/>
            <p:nvPr/>
          </p:nvSpPr>
          <p:spPr>
            <a:xfrm>
              <a:off x="6581217" y="1988032"/>
              <a:ext cx="1368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Matthew Hall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3" name="Picture 12" descr="icon_32842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171874" y="3399214"/>
            <a:ext cx="1569660" cy="810268"/>
            <a:chOff x="6473775" y="2642627"/>
            <a:chExt cx="1569660" cy="810268"/>
          </a:xfrm>
        </p:grpSpPr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2642627"/>
              <a:ext cx="420624" cy="42062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473775" y="305278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Noun Project</a:t>
              </a:r>
              <a:endPara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94838" y="1685603"/>
            <a:ext cx="1397027" cy="810268"/>
            <a:chOff x="1322678" y="2642627"/>
            <a:chExt cx="1397027" cy="810268"/>
          </a:xfrm>
        </p:grpSpPr>
        <p:sp>
          <p:nvSpPr>
            <p:cNvPr id="36" name="TextBox 35"/>
            <p:cNvSpPr txBox="1"/>
            <p:nvPr/>
          </p:nvSpPr>
          <p:spPr>
            <a:xfrm>
              <a:off x="1322678" y="3052785"/>
              <a:ext cx="1397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Network by Mister Pixel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8" name="Picture 17" descr="icon_33514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-19319" y="3399214"/>
            <a:ext cx="1318423" cy="810268"/>
            <a:chOff x="3128410" y="2642627"/>
            <a:chExt cx="1318423" cy="810268"/>
          </a:xfrm>
        </p:grpSpPr>
        <p:sp>
          <p:nvSpPr>
            <p:cNvPr id="27" name="TextBox 26"/>
            <p:cNvSpPr txBox="1"/>
            <p:nvPr/>
          </p:nvSpPr>
          <p:spPr>
            <a:xfrm>
              <a:off x="3128410" y="305278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Eric M. Ellis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9" name="Picture 18" descr="icon_36661.png"/>
            <p:cNvPicPr>
              <a:picLocks noChangeAspect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328587" y="3399214"/>
            <a:ext cx="1465898" cy="810268"/>
            <a:chOff x="4823015" y="2642627"/>
            <a:chExt cx="1465898" cy="810268"/>
          </a:xfrm>
        </p:grpSpPr>
        <p:sp>
          <p:nvSpPr>
            <p:cNvPr id="37" name="TextBox 36"/>
            <p:cNvSpPr txBox="1"/>
            <p:nvPr/>
          </p:nvSpPr>
          <p:spPr>
            <a:xfrm>
              <a:off x="4823015" y="3052785"/>
              <a:ext cx="14658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Thinking by Jens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Tärning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7498401" y="3350835"/>
            <a:ext cx="1319060" cy="907027"/>
            <a:chOff x="4794280" y="3705808"/>
            <a:chExt cx="1319060" cy="907027"/>
          </a:xfrm>
        </p:grpSpPr>
        <p:sp>
          <p:nvSpPr>
            <p:cNvPr id="40" name="TextBox 39"/>
            <p:cNvSpPr txBox="1"/>
            <p:nvPr/>
          </p:nvSpPr>
          <p:spPr>
            <a:xfrm>
              <a:off x="4794280" y="4212725"/>
              <a:ext cx="131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Car by Laura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Beggs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5771017" y="3350835"/>
            <a:ext cx="1697901" cy="907027"/>
            <a:chOff x="2900958" y="3705808"/>
            <a:chExt cx="1697901" cy="907027"/>
          </a:xfrm>
        </p:grpSpPr>
        <p:sp>
          <p:nvSpPr>
            <p:cNvPr id="44" name="TextBox 43"/>
            <p:cNvSpPr txBox="1"/>
            <p:nvPr/>
          </p:nvSpPr>
          <p:spPr>
            <a:xfrm>
              <a:off x="2900958" y="4212725"/>
              <a:ext cx="16979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Refridgerator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Rohan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Gupta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684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432215" y="1685603"/>
            <a:ext cx="1874463" cy="810268"/>
            <a:chOff x="1083971" y="2642627"/>
            <a:chExt cx="1874463" cy="810268"/>
          </a:xfrm>
        </p:grpSpPr>
        <p:sp>
          <p:nvSpPr>
            <p:cNvPr id="52" name="TextBox 51"/>
            <p:cNvSpPr txBox="1"/>
            <p:nvPr/>
          </p:nvSpPr>
          <p:spPr>
            <a:xfrm>
              <a:off x="1083971" y="3052785"/>
              <a:ext cx="1874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Flow Chart by Michael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Wohlwend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4121968" y="887004"/>
            <a:ext cx="1318423" cy="810268"/>
            <a:chOff x="1361991" y="2642627"/>
            <a:chExt cx="1318423" cy="810268"/>
          </a:xfrm>
        </p:grpSpPr>
        <p:sp>
          <p:nvSpPr>
            <p:cNvPr id="55" name="TextBox 54"/>
            <p:cNvSpPr txBox="1"/>
            <p:nvPr/>
          </p:nvSpPr>
          <p:spPr>
            <a:xfrm>
              <a:off x="1361991" y="305278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iPhone by Oleg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Frolov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6810989" y="887004"/>
            <a:ext cx="2339102" cy="810268"/>
            <a:chOff x="851655" y="2642627"/>
            <a:chExt cx="2339102" cy="810268"/>
          </a:xfrm>
        </p:grpSpPr>
        <p:sp>
          <p:nvSpPr>
            <p:cNvPr id="58" name="TextBox 57"/>
            <p:cNvSpPr txBox="1"/>
            <p:nvPr/>
          </p:nvSpPr>
          <p:spPr>
            <a:xfrm>
              <a:off x="851655" y="3052785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Erlenmeyer Flask by Emily van den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Heever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35067" y="1685603"/>
            <a:ext cx="1351652" cy="810268"/>
            <a:chOff x="1345377" y="2642627"/>
            <a:chExt cx="1351652" cy="810268"/>
          </a:xfrm>
        </p:grpSpPr>
        <p:sp>
          <p:nvSpPr>
            <p:cNvPr id="61" name="TextBox 60"/>
            <p:cNvSpPr txBox="1"/>
            <p:nvPr/>
          </p:nvSpPr>
          <p:spPr>
            <a:xfrm>
              <a:off x="1345377" y="3052785"/>
              <a:ext cx="1351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Loop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useiconic.com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1387878" y="64977"/>
            <a:ext cx="1515908" cy="810268"/>
            <a:chOff x="1263242" y="2642627"/>
            <a:chExt cx="1515908" cy="810268"/>
          </a:xfrm>
        </p:grpSpPr>
        <p:sp>
          <p:nvSpPr>
            <p:cNvPr id="67" name="TextBox 66"/>
            <p:cNvSpPr txBox="1"/>
            <p:nvPr/>
          </p:nvSpPr>
          <p:spPr>
            <a:xfrm>
              <a:off x="1263242" y="3052785"/>
              <a:ext cx="1515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Scale by Edward Boatman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7428154" y="2549769"/>
            <a:ext cx="1501801" cy="810268"/>
            <a:chOff x="1270298" y="2642627"/>
            <a:chExt cx="1501801" cy="810268"/>
          </a:xfrm>
        </p:grpSpPr>
        <p:sp>
          <p:nvSpPr>
            <p:cNvPr id="70" name="TextBox 69"/>
            <p:cNvSpPr txBox="1"/>
            <p:nvPr/>
          </p:nvSpPr>
          <p:spPr>
            <a:xfrm>
              <a:off x="1270298" y="3052785"/>
              <a:ext cx="1501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Stopwatch by Scott Lewis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3474127" y="4252032"/>
            <a:ext cx="1646605" cy="907027"/>
            <a:chOff x="4630511" y="3705808"/>
            <a:chExt cx="1646605" cy="907027"/>
          </a:xfrm>
        </p:grpSpPr>
        <p:sp>
          <p:nvSpPr>
            <p:cNvPr id="73" name="TextBox 72"/>
            <p:cNvSpPr txBox="1"/>
            <p:nvPr/>
          </p:nvSpPr>
          <p:spPr>
            <a:xfrm>
              <a:off x="4630511" y="4212725"/>
              <a:ext cx="1646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Blueprint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Dimitry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Sokolov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6159703" y="16598"/>
            <a:ext cx="1390124" cy="907027"/>
            <a:chOff x="4758753" y="3705808"/>
            <a:chExt cx="1390124" cy="907027"/>
          </a:xfrm>
        </p:grpSpPr>
        <p:sp>
          <p:nvSpPr>
            <p:cNvPr id="76" name="TextBox 75"/>
            <p:cNvSpPr txBox="1"/>
            <p:nvPr/>
          </p:nvSpPr>
          <p:spPr>
            <a:xfrm>
              <a:off x="4758753" y="4212725"/>
              <a:ext cx="13901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Dillon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Arloff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2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1986091" y="2501390"/>
            <a:ext cx="1838965" cy="907027"/>
            <a:chOff x="4534334" y="3705808"/>
            <a:chExt cx="1838965" cy="907027"/>
          </a:xfrm>
        </p:grpSpPr>
        <p:sp>
          <p:nvSpPr>
            <p:cNvPr id="79" name="TextBox 78"/>
            <p:cNvSpPr txBox="1"/>
            <p:nvPr/>
          </p:nvSpPr>
          <p:spPr>
            <a:xfrm>
              <a:off x="4534334" y="4212725"/>
              <a:ext cx="18389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Contract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Dimitry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43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5061895" y="4252032"/>
            <a:ext cx="1449477" cy="907027"/>
            <a:chOff x="4729079" y="3705808"/>
            <a:chExt cx="1449477" cy="907027"/>
          </a:xfrm>
        </p:grpSpPr>
        <p:sp>
          <p:nvSpPr>
            <p:cNvPr id="82" name="TextBox 81"/>
            <p:cNvSpPr txBox="1"/>
            <p:nvPr/>
          </p:nvSpPr>
          <p:spPr>
            <a:xfrm>
              <a:off x="4729079" y="4212725"/>
              <a:ext cx="14494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Hard Drive by Mike Wirth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44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2823968" y="3350835"/>
            <a:ext cx="1318423" cy="907027"/>
            <a:chOff x="4794606" y="3705808"/>
            <a:chExt cx="1318423" cy="907027"/>
          </a:xfrm>
        </p:grpSpPr>
        <p:sp>
          <p:nvSpPr>
            <p:cNvPr id="85" name="TextBox 84"/>
            <p:cNvSpPr txBox="1"/>
            <p:nvPr/>
          </p:nvSpPr>
          <p:spPr>
            <a:xfrm>
              <a:off x="4794606" y="421272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Clock by Nick Green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5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1912007" y="4252032"/>
            <a:ext cx="1620957" cy="907027"/>
            <a:chOff x="4643341" y="3705808"/>
            <a:chExt cx="1620957" cy="907027"/>
          </a:xfrm>
        </p:grpSpPr>
        <p:sp>
          <p:nvSpPr>
            <p:cNvPr id="88" name="TextBox 87"/>
            <p:cNvSpPr txBox="1"/>
            <p:nvPr/>
          </p:nvSpPr>
          <p:spPr>
            <a:xfrm>
              <a:off x="4643341" y="4212725"/>
              <a:ext cx="1620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Error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46">
              <a:extLst>
                <a:ext uri="{BEBA8EAE-BF5A-486C-A8C5-ECC9F3942E4B}">
                  <a14:imgProps xmlns:a14="http://schemas.microsoft.com/office/drawing/2010/main">
                    <a14:imgLayer r:embed="rId4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1474880" y="1637224"/>
            <a:ext cx="2159566" cy="907027"/>
            <a:chOff x="4374039" y="3705808"/>
            <a:chExt cx="2159566" cy="907027"/>
          </a:xfrm>
        </p:grpSpPr>
        <p:sp>
          <p:nvSpPr>
            <p:cNvPr id="91" name="TextBox 90"/>
            <p:cNvSpPr txBox="1"/>
            <p:nvPr/>
          </p:nvSpPr>
          <p:spPr>
            <a:xfrm>
              <a:off x="4374039" y="4212725"/>
              <a:ext cx="2159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Square Peg Round Hole by Brady Clark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48">
              <a:extLst>
                <a:ext uri="{BEBA8EAE-BF5A-486C-A8C5-ECC9F3942E4B}">
                  <a14:imgProps xmlns:a14="http://schemas.microsoft.com/office/drawing/2010/main">
                    <a14:imgLayer r:embed="rId4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5466479" y="838625"/>
            <a:ext cx="1318423" cy="907027"/>
            <a:chOff x="4794610" y="3705808"/>
            <a:chExt cx="1318423" cy="907027"/>
          </a:xfrm>
        </p:grpSpPr>
        <p:sp>
          <p:nvSpPr>
            <p:cNvPr id="94" name="TextBox 93"/>
            <p:cNvSpPr txBox="1"/>
            <p:nvPr/>
          </p:nvSpPr>
          <p:spPr>
            <a:xfrm>
              <a:off x="4794610" y="421272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Plus by P.J.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Onori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0">
              <a:extLst>
                <a:ext uri="{BEBA8EAE-BF5A-486C-A8C5-ECC9F3942E4B}">
                  <a14:imgProps xmlns:a14="http://schemas.microsoft.com/office/drawing/2010/main">
                    <a14:imgLayer r:embed="rId5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3722607" y="1637224"/>
            <a:ext cx="1621447" cy="907027"/>
            <a:chOff x="4643099" y="3705808"/>
            <a:chExt cx="1621447" cy="907027"/>
          </a:xfrm>
        </p:grpSpPr>
        <p:sp>
          <p:nvSpPr>
            <p:cNvPr id="97" name="TextBox 96"/>
            <p:cNvSpPr txBox="1"/>
            <p:nvPr/>
          </p:nvSpPr>
          <p:spPr>
            <a:xfrm>
              <a:off x="4643099" y="4212725"/>
              <a:ext cx="162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Arrows by Juan Pablo Bravo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6452534" y="4252032"/>
            <a:ext cx="1318423" cy="907027"/>
            <a:chOff x="4794612" y="3705808"/>
            <a:chExt cx="1318423" cy="907027"/>
          </a:xfrm>
        </p:grpSpPr>
        <p:sp>
          <p:nvSpPr>
            <p:cNvPr id="100" name="TextBox 99"/>
            <p:cNvSpPr txBox="1"/>
            <p:nvPr/>
          </p:nvSpPr>
          <p:spPr>
            <a:xfrm>
              <a:off x="4794612" y="421272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Fuel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Yair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Cohen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3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5845" y="4252032"/>
            <a:ext cx="1964999" cy="907027"/>
            <a:chOff x="4471326" y="3705808"/>
            <a:chExt cx="1964999" cy="907027"/>
          </a:xfrm>
        </p:grpSpPr>
        <p:sp>
          <p:nvSpPr>
            <p:cNvPr id="103" name="TextBox 102"/>
            <p:cNvSpPr txBox="1"/>
            <p:nvPr/>
          </p:nvSpPr>
          <p:spPr>
            <a:xfrm>
              <a:off x="4471326" y="4212725"/>
              <a:ext cx="19649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Car Accident by Stephanie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Wauters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4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5925804" y="2501390"/>
            <a:ext cx="1439991" cy="907027"/>
            <a:chOff x="4733829" y="3705808"/>
            <a:chExt cx="1439991" cy="907027"/>
          </a:xfrm>
        </p:grpSpPr>
        <p:sp>
          <p:nvSpPr>
            <p:cNvPr id="106" name="TextBox 105"/>
            <p:cNvSpPr txBox="1"/>
            <p:nvPr/>
          </p:nvSpPr>
          <p:spPr>
            <a:xfrm>
              <a:off x="4733829" y="4212725"/>
              <a:ext cx="1439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World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Janique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Le Bail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5">
              <a:extLst>
                <a:ext uri="{BEBA8EAE-BF5A-486C-A8C5-ECC9F3942E4B}">
                  <a14:imgProps xmlns:a14="http://schemas.microsoft.com/office/drawing/2010/main">
                    <a14:imgLayer r:embed="rId5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111" name="Group 110"/>
          <p:cNvGrpSpPr/>
          <p:nvPr/>
        </p:nvGrpSpPr>
        <p:grpSpPr>
          <a:xfrm>
            <a:off x="-41266" y="2501390"/>
            <a:ext cx="1964999" cy="907027"/>
            <a:chOff x="4471326" y="3705808"/>
            <a:chExt cx="1964999" cy="907027"/>
          </a:xfrm>
        </p:grpSpPr>
        <p:sp>
          <p:nvSpPr>
            <p:cNvPr id="112" name="TextBox 111"/>
            <p:cNvSpPr txBox="1"/>
            <p:nvPr/>
          </p:nvSpPr>
          <p:spPr>
            <a:xfrm>
              <a:off x="4471326" y="4212725"/>
              <a:ext cx="19649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Car Accident by Stephanie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Wauters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pic>
        <p:nvPicPr>
          <p:cNvPr id="108" name="Picture 107"/>
          <p:cNvPicPr>
            <a:picLocks noChangeAspect="1"/>
          </p:cNvPicPr>
          <p:nvPr/>
        </p:nvPicPr>
        <p:blipFill>
          <a:blip r:embed="rId5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4520871" y="14203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73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45233.png"/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83241">
            <a:off x="1572417" y="731503"/>
            <a:ext cx="3680495" cy="368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7971</TotalTime>
  <Words>1920</Words>
  <Application>Microsoft Macintosh PowerPoint</Application>
  <PresentationFormat>On-screen Show (16:9)</PresentationFormat>
  <Paragraphs>536</Paragraphs>
  <Slides>86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253</cp:revision>
  <dcterms:created xsi:type="dcterms:W3CDTF">2014-08-22T16:39:37Z</dcterms:created>
  <dcterms:modified xsi:type="dcterms:W3CDTF">2015-03-12T03:53:57Z</dcterms:modified>
</cp:coreProperties>
</file>